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05" r:id="rId3"/>
    <p:sldId id="257" r:id="rId4"/>
    <p:sldId id="306" r:id="rId5"/>
    <p:sldId id="304" r:id="rId6"/>
    <p:sldId id="307" r:id="rId7"/>
    <p:sldId id="259" r:id="rId8"/>
    <p:sldId id="309" r:id="rId9"/>
    <p:sldId id="301" r:id="rId10"/>
    <p:sldId id="308" r:id="rId11"/>
    <p:sldId id="302" r:id="rId12"/>
    <p:sldId id="310" r:id="rId13"/>
    <p:sldId id="275" r:id="rId14"/>
    <p:sldId id="311" r:id="rId15"/>
    <p:sldId id="280" r:id="rId16"/>
    <p:sldId id="281" r:id="rId17"/>
    <p:sldId id="282" r:id="rId18"/>
    <p:sldId id="31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303" r:id="rId34"/>
    <p:sldId id="299" r:id="rId35"/>
    <p:sldId id="300"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lvl1pPr>
    <a:lvl2pPr marL="0" marR="0" indent="22860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lvl2pPr>
    <a:lvl3pPr marL="0" marR="0" indent="45720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lvl3pPr>
    <a:lvl4pPr marL="0" marR="0" indent="68580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lvl4pPr>
    <a:lvl5pPr marL="0" marR="0" indent="91440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lvl5pPr>
    <a:lvl6pPr marL="0" marR="0" indent="114300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lvl6pPr>
    <a:lvl7pPr marL="0" marR="0" indent="137160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lvl7pPr>
    <a:lvl8pPr marL="0" marR="0" indent="160020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lvl8pPr>
    <a:lvl9pPr marL="0" marR="0" indent="182880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lvl9pPr>
  </p:defaultTextStyle>
  <p:extLst>
    <p:ext uri="{EFAFB233-063F-42B5-8137-9DF3F51BA10A}">
      <p15:sldGuideLst xmlns:p15="http://schemas.microsoft.com/office/powerpoint/2012/main">
        <p15:guide id="1" orient="horz" pos="4320" userDrawn="1">
          <p15:clr>
            <a:srgbClr val="A4A3A4"/>
          </p15:clr>
        </p15:guide>
        <p15:guide id="2" pos="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4E439"/>
    <a:srgbClr val="24485E"/>
    <a:srgbClr val="7D24C9"/>
    <a:srgbClr val="6A4360"/>
    <a:srgbClr val="7CC7FF"/>
    <a:srgbClr val="D147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49"/>
    <p:restoredTop sz="94680"/>
  </p:normalViewPr>
  <p:slideViewPr>
    <p:cSldViewPr snapToGrid="0" snapToObjects="1">
      <p:cViewPr varScale="1">
        <p:scale>
          <a:sx n="43" d="100"/>
          <a:sy n="43" d="100"/>
        </p:scale>
        <p:origin x="888" y="60"/>
      </p:cViewPr>
      <p:guideLst>
        <p:guide orient="horz" pos="4320"/>
        <p:guide pos="9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1143000" y="685800"/>
            <a:ext cx="4572000" cy="3429000"/>
          </a:xfrm>
          <a:prstGeom prst="rect">
            <a:avLst/>
          </a:prstGeom>
        </p:spPr>
        <p:txBody>
          <a:bodyPr/>
          <a:lstStyle/>
          <a:p>
            <a:endParaRPr/>
          </a:p>
        </p:txBody>
      </p:sp>
      <p:sp>
        <p:nvSpPr>
          <p:cNvPr id="289" name="Shape 28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lvl1pPr defTabSz="825500">
              <a:lnSpc>
                <a:spcPct val="100000"/>
              </a:lnSpc>
              <a:defRPr sz="3000">
                <a:latin typeface="Lucida Grande"/>
                <a:ea typeface="Lucida Grande"/>
                <a:cs typeface="Lucida Grande"/>
                <a:sym typeface="Lucida Grande"/>
              </a:defRPr>
            </a:lvl1pPr>
          </a:lstStyle>
          <a:p>
            <a:r>
              <a:t>There were many things that Ginni could have said at that moment but what she chose to say was that the experience that people have when they interact with IBM, and our products and services is what will drive the future of the company. She also had another key revelation…</a:t>
            </a:r>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lvl1pPr defTabSz="825500">
              <a:lnSpc>
                <a:spcPct val="100000"/>
              </a:lnSpc>
              <a:defRPr sz="3000">
                <a:latin typeface="Lucida Grande"/>
                <a:ea typeface="Lucida Grande"/>
                <a:cs typeface="Lucida Grande"/>
                <a:sym typeface="Lucida Grande"/>
              </a:defRPr>
            </a:lvl1pPr>
          </a:lstStyle>
          <a:p>
            <a:r>
              <a:t>There were many things that Ginni could have said at that moment but what she chose to say was that the experience that people have when they interact with IBM, and our products and services is what will drive the future of the company. She also had another key revelation…</a:t>
            </a:r>
          </a:p>
        </p:txBody>
      </p:sp>
    </p:spTree>
    <p:extLst>
      <p:ext uri="{BB962C8B-B14F-4D97-AF65-F5344CB8AC3E}">
        <p14:creationId xmlns:p14="http://schemas.microsoft.com/office/powerpoint/2010/main" val="39255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xfrm>
            <a:off x="381000" y="685800"/>
            <a:ext cx="6096000" cy="3429000"/>
          </a:xfrm>
          <a:prstGeom prst="rect">
            <a:avLst/>
          </a:prstGeom>
        </p:spPr>
        <p:txBody>
          <a:bodyPr/>
          <a:lstStyle/>
          <a:p>
            <a:endParaRPr/>
          </a:p>
        </p:txBody>
      </p:sp>
      <p:sp>
        <p:nvSpPr>
          <p:cNvPr id="488" name="Shape 488"/>
          <p:cNvSpPr>
            <a:spLocks noGrp="1"/>
          </p:cNvSpPr>
          <p:nvPr>
            <p:ph type="body" sz="quarter" idx="1"/>
          </p:nvPr>
        </p:nvSpPr>
        <p:spPr>
          <a:prstGeom prst="rect">
            <a:avLst/>
          </a:prstGeom>
        </p:spPr>
        <p:txBody>
          <a:bodyPr/>
          <a:lstStyle/>
          <a:p>
            <a:pPr defTabSz="825500">
              <a:lnSpc>
                <a:spcPct val="100000"/>
              </a:lnSpc>
              <a:defRPr>
                <a:latin typeface="Lucida Grande"/>
                <a:ea typeface="Lucida Grande"/>
                <a:cs typeface="Lucida Grande"/>
                <a:sym typeface="Lucida Grande"/>
              </a:defRPr>
            </a:pPr>
            <a:r>
              <a:t>The Management Leader is a Band 10 who sets the direction for and leads the studio’s growth. Empowered to make decisions by executive sponsors, the manager oversees the design of the space, develops the studio’s functions, and ensures the studio enables outstanding, design-driven outcomes for clients.</a:t>
            </a:r>
          </a:p>
          <a:p>
            <a:pPr defTabSz="825500">
              <a:lnSpc>
                <a:spcPct val="100000"/>
              </a:lnSpc>
              <a:defRPr>
                <a:latin typeface="Lucida Grande"/>
                <a:ea typeface="Lucida Grande"/>
                <a:cs typeface="Lucida Grande"/>
                <a:sym typeface="Lucida Grande"/>
              </a:defRPr>
            </a:pPr>
            <a:endParaRPr/>
          </a:p>
          <a:p>
            <a:pPr defTabSz="825500">
              <a:lnSpc>
                <a:spcPct val="100000"/>
              </a:lnSpc>
              <a:defRPr>
                <a:latin typeface="Lucida Grande"/>
                <a:ea typeface="Lucida Grande"/>
                <a:cs typeface="Lucida Grande"/>
                <a:sym typeface="Lucida Grande"/>
              </a:defRPr>
            </a:pPr>
            <a:r>
              <a:t>The Design Leader, also a Band 10, is the Studio’s creative visionary. The Design Leader sets the standards for practice, champions IBM Design Thinking, sets bar for talent, and leads outstanding design outcomes. A visionary, the Design Leader collaborates with the Management Leader to design and deliver offerings to clients of all types.</a:t>
            </a:r>
          </a:p>
          <a:p>
            <a:pPr defTabSz="825500">
              <a:lnSpc>
                <a:spcPct val="100000"/>
              </a:lnSpc>
              <a:defRPr>
                <a:latin typeface="Lucida Grande"/>
                <a:ea typeface="Lucida Grande"/>
                <a:cs typeface="Lucida Grande"/>
                <a:sym typeface="Lucida Grande"/>
              </a:defRPr>
            </a:pPr>
            <a:endParaRPr/>
          </a:p>
          <a:p>
            <a:pPr defTabSz="825500">
              <a:lnSpc>
                <a:spcPct val="100000"/>
              </a:lnSpc>
              <a:defRPr>
                <a:latin typeface="Lucida Grande"/>
                <a:ea typeface="Lucida Grande"/>
                <a:cs typeface="Lucida Grande"/>
                <a:sym typeface="Lucida Grande"/>
              </a:defRPr>
            </a:pPr>
            <a:r>
              <a:t>The Operations Coordinator makes sure the Studio hums on a day-to-day basis. From badge access to room reservations, from space management to tour coordination, the Operations Coordinator provides white glove service to clients, studio residents, and IBM executives alike.</a:t>
            </a:r>
          </a:p>
        </p:txBody>
      </p:sp>
    </p:spTree>
    <p:extLst>
      <p:ext uri="{BB962C8B-B14F-4D97-AF65-F5344CB8AC3E}">
        <p14:creationId xmlns:p14="http://schemas.microsoft.com/office/powerpoint/2010/main" val="36875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782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280" name="Shape 280"/>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281"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
        <p:nvSpPr>
          <p:cNvPr id="282" name="Shape 282"/>
          <p:cNvSpPr>
            <a:spLocks noGrp="1"/>
          </p:cNvSpPr>
          <p:nvPr>
            <p:ph type="sldNum" sz="quarter" idx="2"/>
          </p:nvPr>
        </p:nvSpPr>
        <p:spPr>
          <a:xfrm>
            <a:off x="22912071" y="13157200"/>
            <a:ext cx="181611" cy="180340"/>
          </a:xfrm>
          <a:prstGeom prst="rect">
            <a:avLst/>
          </a:prstGeom>
        </p:spPr>
        <p:txBody>
          <a:bodyPr lIns="0" tIns="0" rIns="0" bIns="0">
            <a:normAutofit/>
          </a:bodyPr>
          <a:lstStyle>
            <a:lvl1pPr>
              <a:defRPr sz="1400" spc="-28">
                <a:solidFill>
                  <a:srgbClr val="6F6F6F"/>
                </a:solidFill>
                <a:uFill>
                  <a:solidFill>
                    <a:srgbClr val="000000"/>
                  </a:solidFill>
                </a:uFill>
                <a:latin typeface="HelvNeue Bold for IBM"/>
                <a:ea typeface="HelvNeue Bold for IBM"/>
                <a:cs typeface="HelvNeue Bold for IBM"/>
                <a:sym typeface="HelvNeue Bold for IBM"/>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BM Design: Title &amp; Bullets">
    <p:spTree>
      <p:nvGrpSpPr>
        <p:cNvPr id="1" name=""/>
        <p:cNvGrpSpPr/>
        <p:nvPr/>
      </p:nvGrpSpPr>
      <p:grpSpPr>
        <a:xfrm>
          <a:off x="0" y="0"/>
          <a:ext cx="0" cy="0"/>
          <a:chOff x="0" y="0"/>
          <a:chExt cx="0" cy="0"/>
        </a:xfrm>
      </p:grpSpPr>
      <p:sp>
        <p:nvSpPr>
          <p:cNvPr id="107" name="Shape 107"/>
          <p:cNvSpPr>
            <a:spLocks noGrp="1"/>
          </p:cNvSpPr>
          <p:nvPr>
            <p:ph type="body" idx="1"/>
          </p:nvPr>
        </p:nvSpPr>
        <p:spPr>
          <a:xfrm>
            <a:off x="1003300" y="3218259"/>
            <a:ext cx="22148800" cy="9639301"/>
          </a:xfrm>
          <a:prstGeom prst="rect">
            <a:avLst/>
          </a:prstGeom>
        </p:spPr>
        <p:txBody>
          <a:bodyPr anchor="t">
            <a:noAutofit/>
          </a:bodyPr>
          <a:lstStyle>
            <a:lvl1pPr marL="508000" marR="57150" indent="-508000" defTabSz="1282700">
              <a:spcBef>
                <a:spcPts val="2600"/>
              </a:spcBef>
              <a:buClr>
                <a:srgbClr val="4278BB"/>
              </a:buClr>
              <a:buSzPct val="120000"/>
              <a:defRPr sz="4800" spc="0">
                <a:uFill>
                  <a:solidFill>
                    <a:srgbClr val="424242"/>
                  </a:solidFill>
                </a:uFill>
                <a:latin typeface="HelvNeue Light for IBM"/>
                <a:ea typeface="HelvNeue Light for IBM"/>
                <a:cs typeface="HelvNeue Light for IBM"/>
                <a:sym typeface="HelvNeue Light for IBM"/>
              </a:defRPr>
            </a:lvl1pPr>
            <a:lvl2pPr marL="635000" marR="57150" indent="-317500" defTabSz="1282700">
              <a:spcBef>
                <a:spcPts val="800"/>
              </a:spcBef>
              <a:buClr>
                <a:srgbClr val="6C9AD1"/>
              </a:buClr>
              <a:buSzPct val="90000"/>
              <a:buFont typeface="Gill Sans"/>
              <a:defRPr sz="3200" spc="0">
                <a:uFill>
                  <a:solidFill>
                    <a:srgbClr val="5E5E5E"/>
                  </a:solidFill>
                </a:uFill>
                <a:latin typeface="HelvNeue Light for IBM"/>
                <a:ea typeface="HelvNeue Light for IBM"/>
                <a:cs typeface="HelvNeue Light for IBM"/>
                <a:sym typeface="HelvNeue Light for IBM"/>
              </a:defRPr>
            </a:lvl2pPr>
            <a:lvl3pPr marL="952500" marR="57150" indent="-317500" defTabSz="1282700">
              <a:spcBef>
                <a:spcPts val="800"/>
              </a:spcBef>
              <a:buClr>
                <a:srgbClr val="19A548"/>
              </a:buClr>
              <a:buSzPct val="90000"/>
              <a:buChar char="-"/>
              <a:defRPr sz="2200" spc="0">
                <a:solidFill>
                  <a:srgbClr val="53585F"/>
                </a:solidFill>
                <a:uFill>
                  <a:solidFill>
                    <a:srgbClr val="424242"/>
                  </a:solidFill>
                </a:uFill>
                <a:latin typeface="HelvNeue Light for IBM"/>
                <a:ea typeface="HelvNeue Light for IBM"/>
                <a:cs typeface="HelvNeue Light for IBM"/>
                <a:sym typeface="HelvNeue Light for IBM"/>
              </a:defRPr>
            </a:lvl3pPr>
            <a:lvl4pPr marL="1270000" marR="57150" indent="-317500" defTabSz="1282700">
              <a:spcBef>
                <a:spcPts val="800"/>
              </a:spcBef>
              <a:buSzPct val="100000"/>
              <a:buChar char="-"/>
              <a:defRPr sz="1400" spc="0">
                <a:solidFill>
                  <a:srgbClr val="53585F"/>
                </a:solidFill>
                <a:uFill>
                  <a:solidFill>
                    <a:srgbClr val="424242"/>
                  </a:solidFill>
                </a:uFill>
                <a:latin typeface="HelvNeue Light for IBM"/>
                <a:ea typeface="HelvNeue Light for IBM"/>
                <a:cs typeface="HelvNeue Light for IBM"/>
                <a:sym typeface="HelvNeue Light for IBM"/>
              </a:defRPr>
            </a:lvl4pPr>
            <a:lvl5pPr marL="1524000" marR="57150" indent="-254000" defTabSz="1282700">
              <a:spcBef>
                <a:spcPts val="800"/>
              </a:spcBef>
              <a:buSzPct val="100000"/>
              <a:buChar char="-"/>
              <a:defRPr sz="1200" spc="0">
                <a:solidFill>
                  <a:srgbClr val="53585F"/>
                </a:solidFill>
                <a:uFill>
                  <a:solidFill>
                    <a:srgbClr val="424242"/>
                  </a:solidFill>
                </a:uFill>
                <a:latin typeface="HelvNeue Light for IBM"/>
                <a:ea typeface="HelvNeue Light for IBM"/>
                <a:cs typeface="HelvNeue Light for IBM"/>
                <a:sym typeface="HelvNeue Light for IBM"/>
              </a:defRPr>
            </a:lvl5pPr>
          </a:lstStyle>
          <a:p>
            <a:r>
              <a:t>Body Level One</a:t>
            </a:r>
          </a:p>
          <a:p>
            <a:pPr lvl="1"/>
            <a:r>
              <a:t>Body Level Two</a:t>
            </a:r>
          </a:p>
          <a:p>
            <a:pPr lvl="2"/>
            <a:r>
              <a:t>Body Level Three</a:t>
            </a:r>
          </a:p>
          <a:p>
            <a:pPr lvl="3"/>
            <a:r>
              <a:t>Body Level Four</a:t>
            </a:r>
          </a:p>
          <a:p>
            <a:pPr lvl="4"/>
            <a:r>
              <a:t>Body Level Five</a:t>
            </a:r>
          </a:p>
        </p:txBody>
      </p:sp>
      <p:sp>
        <p:nvSpPr>
          <p:cNvPr id="108" name="Shape 108"/>
          <p:cNvSpPr>
            <a:spLocks noGrp="1"/>
          </p:cNvSpPr>
          <p:nvPr>
            <p:ph type="title"/>
          </p:nvPr>
        </p:nvSpPr>
        <p:spPr>
          <a:xfrm>
            <a:off x="952500" y="893712"/>
            <a:ext cx="22148800" cy="1765301"/>
          </a:xfrm>
          <a:prstGeom prst="rect">
            <a:avLst/>
          </a:prstGeom>
        </p:spPr>
        <p:txBody>
          <a:bodyPr lIns="0" tIns="0" rIns="0" bIns="0" anchor="t">
            <a:noAutofit/>
          </a:bodyPr>
          <a:lstStyle>
            <a:lvl1pPr>
              <a:lnSpc>
                <a:spcPct val="90000"/>
              </a:lnSpc>
              <a:defRPr sz="6000">
                <a:latin typeface="Lubalin Demi for IBM"/>
                <a:ea typeface="Lubalin Demi for IBM"/>
                <a:cs typeface="Lubalin Demi for IBM"/>
                <a:sym typeface="Lubalin Demi for IBM"/>
              </a:defRPr>
            </a:lvl1pPr>
          </a:lstStyle>
          <a:p>
            <a:r>
              <a:t>Title Text</a:t>
            </a:r>
          </a:p>
        </p:txBody>
      </p:sp>
      <p:sp>
        <p:nvSpPr>
          <p:cNvPr id="109" name="Shape 109"/>
          <p:cNvSpPr>
            <a:spLocks noGrp="1"/>
          </p:cNvSpPr>
          <p:nvPr>
            <p:ph type="sldNum" sz="quarter" idx="2"/>
          </p:nvPr>
        </p:nvSpPr>
        <p:spPr>
          <a:xfrm>
            <a:off x="22857537" y="13157200"/>
            <a:ext cx="290679" cy="307341"/>
          </a:xfrm>
          <a:prstGeom prst="rect">
            <a:avLst/>
          </a:prstGeom>
        </p:spPr>
        <p:txBody>
          <a:bodyPr lIns="0" tIns="0" rIns="0" bIns="0"/>
          <a:lstStyle>
            <a:lvl1pPr>
              <a:defRPr spc="-48">
                <a:solidFill>
                  <a:srgbClr val="53585F"/>
                </a:solidFill>
                <a:uFill>
                  <a:solidFill>
                    <a:srgbClr val="000000"/>
                  </a:solidFill>
                </a:uFill>
                <a:latin typeface="Helvetica Neue for IBM Light"/>
                <a:ea typeface="Helvetica Neue for IBM Light"/>
                <a:cs typeface="Helvetica Neue for IBM Light"/>
                <a:sym typeface="Helvetica Neue for IBM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 columns">
    <p:spTree>
      <p:nvGrpSpPr>
        <p:cNvPr id="1" name=""/>
        <p:cNvGrpSpPr/>
        <p:nvPr/>
      </p:nvGrpSpPr>
      <p:grpSpPr>
        <a:xfrm>
          <a:off x="0" y="0"/>
          <a:ext cx="0" cy="0"/>
          <a:chOff x="0" y="0"/>
          <a:chExt cx="0" cy="0"/>
        </a:xfrm>
      </p:grpSpPr>
      <p:sp>
        <p:nvSpPr>
          <p:cNvPr id="149" name="Shape 149"/>
          <p:cNvSpPr/>
          <p:nvPr/>
        </p:nvSpPr>
        <p:spPr>
          <a:xfrm>
            <a:off x="992624" y="424687"/>
            <a:ext cx="2951838" cy="1"/>
          </a:xfrm>
          <a:prstGeom prst="line">
            <a:avLst/>
          </a:prstGeom>
          <a:ln w="127000">
            <a:solidFill>
              <a:schemeClr val="accent1">
                <a:satOff val="-3355"/>
                <a:lumOff val="26614"/>
              </a:schemeClr>
            </a:solidFill>
          </a:ln>
        </p:spPr>
        <p:txBody>
          <a:bodyPr lIns="0" tIns="0" rIns="0" bIns="0"/>
          <a:lstStyle/>
          <a:p>
            <a:pPr defTabSz="457200">
              <a:spcBef>
                <a:spcPts val="0"/>
              </a:spcBef>
              <a:defRPr sz="1200">
                <a:solidFill>
                  <a:srgbClr val="000000"/>
                </a:solidFill>
                <a:latin typeface="Helvetica"/>
                <a:ea typeface="Helvetica"/>
                <a:cs typeface="Helvetica"/>
                <a:sym typeface="Helvetica"/>
              </a:defRPr>
            </a:pPr>
            <a:endParaRPr/>
          </a:p>
        </p:txBody>
      </p:sp>
      <p:sp>
        <p:nvSpPr>
          <p:cNvPr id="150" name="Shape 150"/>
          <p:cNvSpPr>
            <a:spLocks noGrp="1"/>
          </p:cNvSpPr>
          <p:nvPr>
            <p:ph type="body" sz="quarter" idx="13"/>
          </p:nvPr>
        </p:nvSpPr>
        <p:spPr>
          <a:xfrm>
            <a:off x="960966" y="861698"/>
            <a:ext cx="19680617" cy="942844"/>
          </a:xfrm>
          <a:prstGeom prst="rect">
            <a:avLst/>
          </a:prstGeom>
        </p:spPr>
        <p:txBody>
          <a:bodyPr lIns="25400" tIns="25400" rIns="25400" bIns="25400" anchor="b"/>
          <a:lstStyle>
            <a:lvl1pPr marL="0" marR="57150" indent="0" defTabSz="1282700">
              <a:lnSpc>
                <a:spcPct val="80000"/>
              </a:lnSpc>
              <a:spcBef>
                <a:spcPts val="0"/>
              </a:spcBef>
              <a:buSzTx/>
              <a:buNone/>
              <a:defRPr spc="-156">
                <a:solidFill>
                  <a:srgbClr val="53585F"/>
                </a:solidFill>
                <a:uFill>
                  <a:solidFill>
                    <a:srgbClr val="5E5E5E"/>
                  </a:solidFill>
                </a:uFill>
                <a:latin typeface="Helvetica Neue for IBM Medium"/>
                <a:ea typeface="Helvetica Neue for IBM Medium"/>
                <a:cs typeface="Helvetica Neue for IBM Medium"/>
                <a:sym typeface="Helvetica Neue for IBM Medium"/>
              </a:defRPr>
            </a:lvl1pPr>
          </a:lstStyle>
          <a:p>
            <a:r>
              <a:t>Slide Title Placed Here</a:t>
            </a:r>
          </a:p>
        </p:txBody>
      </p:sp>
      <p:sp>
        <p:nvSpPr>
          <p:cNvPr id="151" name="Shape 151"/>
          <p:cNvSpPr/>
          <p:nvPr/>
        </p:nvSpPr>
        <p:spPr>
          <a:xfrm>
            <a:off x="938283" y="518515"/>
            <a:ext cx="14529988" cy="355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defTabSz="457200">
              <a:spcBef>
                <a:spcPts val="0"/>
              </a:spcBef>
              <a:defRPr sz="2000" cap="all">
                <a:solidFill>
                  <a:srgbClr val="53585F"/>
                </a:solidFill>
                <a:latin typeface="Helvetica Neue for IBM"/>
                <a:ea typeface="Helvetica Neue for IBM"/>
                <a:cs typeface="Helvetica Neue for IBM"/>
                <a:sym typeface="Helvetica Neue for IBM"/>
              </a:defRPr>
            </a:pPr>
            <a:r>
              <a:t>IBM </a:t>
            </a:r>
            <a:r>
              <a:rPr b="1"/>
              <a:t>Public Service</a:t>
            </a:r>
          </a:p>
        </p:txBody>
      </p:sp>
      <p:sp>
        <p:nvSpPr>
          <p:cNvPr id="152" name="Shape 152"/>
          <p:cNvSpPr>
            <a:spLocks noGrp="1"/>
          </p:cNvSpPr>
          <p:nvPr>
            <p:ph type="sldNum" sz="quarter" idx="2"/>
          </p:nvPr>
        </p:nvSpPr>
        <p:spPr>
          <a:xfrm>
            <a:off x="23235691" y="13136879"/>
            <a:ext cx="170410" cy="180342"/>
          </a:xfrm>
          <a:prstGeom prst="rect">
            <a:avLst/>
          </a:prstGeom>
        </p:spPr>
        <p:txBody>
          <a:bodyPr lIns="0" tIns="0" rIns="0" bIns="0" anchor="ctr">
            <a:normAutofit/>
          </a:bodyPr>
          <a:lstStyle>
            <a:lvl1pPr algn="r">
              <a:defRPr sz="1400" spc="-28">
                <a:solidFill>
                  <a:srgbClr val="6F6F6F"/>
                </a:solidFill>
                <a:uFill>
                  <a:solidFill>
                    <a:srgbClr val="000000"/>
                  </a:solidFill>
                </a:uFill>
                <a:latin typeface="Helvetica Neue for IBM"/>
                <a:ea typeface="Helvetica Neue for IBM"/>
                <a:cs typeface="Helvetica Neue for IBM"/>
                <a:sym typeface="Helvetica Neue for IBM"/>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Open content page">
    <p:spTree>
      <p:nvGrpSpPr>
        <p:cNvPr id="1" name=""/>
        <p:cNvGrpSpPr/>
        <p:nvPr/>
      </p:nvGrpSpPr>
      <p:grpSpPr>
        <a:xfrm>
          <a:off x="0" y="0"/>
          <a:ext cx="0" cy="0"/>
          <a:chOff x="0" y="0"/>
          <a:chExt cx="0" cy="0"/>
        </a:xfrm>
      </p:grpSpPr>
      <p:sp>
        <p:nvSpPr>
          <p:cNvPr id="169" name="Shape 169"/>
          <p:cNvSpPr>
            <a:spLocks noGrp="1"/>
          </p:cNvSpPr>
          <p:nvPr>
            <p:ph type="body" idx="13"/>
          </p:nvPr>
        </p:nvSpPr>
        <p:spPr>
          <a:xfrm>
            <a:off x="965199" y="2178051"/>
            <a:ext cx="22453601" cy="10585319"/>
          </a:xfrm>
          <a:prstGeom prst="rect">
            <a:avLst/>
          </a:prstGeom>
        </p:spPr>
        <p:txBody>
          <a:bodyPr lIns="0" tIns="0" rIns="0" bIns="0" anchor="t">
            <a:noAutofit/>
          </a:bodyPr>
          <a:lstStyle>
            <a:lvl1pPr marL="57150" marR="57150" indent="6350" defTabSz="1282700">
              <a:spcBef>
                <a:spcPts val="0"/>
              </a:spcBef>
              <a:buSzTx/>
              <a:buNone/>
              <a:defRPr sz="4800">
                <a:solidFill>
                  <a:srgbClr val="53585F"/>
                </a:solidFill>
                <a:uFill>
                  <a:solidFill>
                    <a:srgbClr val="000000"/>
                  </a:solidFill>
                </a:uFill>
                <a:latin typeface="Helvetica Neue for IBM Light"/>
                <a:ea typeface="Helvetica Neue for IBM Light"/>
                <a:cs typeface="Helvetica Neue for IBM Light"/>
                <a:sym typeface="Helvetica Neue for IBM Light"/>
              </a:defRPr>
            </a:lvl1pPr>
          </a:lstStyle>
          <a:p>
            <a:r>
              <a:t>Subheader information relevant to the topic</a:t>
            </a:r>
          </a:p>
        </p:txBody>
      </p:sp>
      <p:sp>
        <p:nvSpPr>
          <p:cNvPr id="170" name="Shape 170"/>
          <p:cNvSpPr/>
          <p:nvPr/>
        </p:nvSpPr>
        <p:spPr>
          <a:xfrm>
            <a:off x="992624" y="424687"/>
            <a:ext cx="2951838" cy="1"/>
          </a:xfrm>
          <a:prstGeom prst="line">
            <a:avLst/>
          </a:prstGeom>
          <a:ln w="127000">
            <a:solidFill>
              <a:srgbClr val="7CC7FF"/>
            </a:solidFill>
          </a:ln>
        </p:spPr>
        <p:txBody>
          <a:bodyPr lIns="0" tIns="0" rIns="0" bIns="0"/>
          <a:lstStyle/>
          <a:p>
            <a:pPr defTabSz="457200">
              <a:spcBef>
                <a:spcPts val="0"/>
              </a:spcBef>
              <a:defRPr sz="1200">
                <a:solidFill>
                  <a:srgbClr val="000000"/>
                </a:solidFill>
                <a:latin typeface="Helvetica"/>
                <a:ea typeface="Helvetica"/>
                <a:cs typeface="Helvetica"/>
                <a:sym typeface="Helvetica"/>
              </a:defRPr>
            </a:pPr>
            <a:endParaRPr/>
          </a:p>
        </p:txBody>
      </p:sp>
      <p:sp>
        <p:nvSpPr>
          <p:cNvPr id="171" name="Shape 171"/>
          <p:cNvSpPr>
            <a:spLocks noGrp="1"/>
          </p:cNvSpPr>
          <p:nvPr>
            <p:ph type="body" sz="quarter" idx="14"/>
          </p:nvPr>
        </p:nvSpPr>
        <p:spPr>
          <a:xfrm>
            <a:off x="960966" y="836298"/>
            <a:ext cx="19680617" cy="942844"/>
          </a:xfrm>
          <a:prstGeom prst="rect">
            <a:avLst/>
          </a:prstGeom>
        </p:spPr>
        <p:txBody>
          <a:bodyPr lIns="25400" tIns="25400" rIns="25400" bIns="25400" anchor="b"/>
          <a:lstStyle>
            <a:lvl1pPr marL="0" marR="57150" indent="0" defTabSz="1282700">
              <a:lnSpc>
                <a:spcPct val="80000"/>
              </a:lnSpc>
              <a:spcBef>
                <a:spcPts val="0"/>
              </a:spcBef>
              <a:buSzTx/>
              <a:buNone/>
              <a:defRPr spc="-156">
                <a:solidFill>
                  <a:srgbClr val="5E5E5E"/>
                </a:solidFill>
                <a:uFill>
                  <a:solidFill>
                    <a:srgbClr val="5E5E5E"/>
                  </a:solidFill>
                </a:uFill>
                <a:latin typeface="Helvetica Neue for IBM Medium"/>
                <a:ea typeface="Helvetica Neue for IBM Medium"/>
                <a:cs typeface="Helvetica Neue for IBM Medium"/>
                <a:sym typeface="Helvetica Neue for IBM Medium"/>
              </a:defRPr>
            </a:lvl1pPr>
          </a:lstStyle>
          <a:p>
            <a:r>
              <a:t>Title Intro or Slide Subject Header</a:t>
            </a:r>
          </a:p>
        </p:txBody>
      </p:sp>
      <p:sp>
        <p:nvSpPr>
          <p:cNvPr id="172" name="Shape 172"/>
          <p:cNvSpPr/>
          <p:nvPr/>
        </p:nvSpPr>
        <p:spPr>
          <a:xfrm>
            <a:off x="938283" y="518515"/>
            <a:ext cx="14529988" cy="355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defTabSz="457200">
              <a:spcBef>
                <a:spcPts val="0"/>
              </a:spcBef>
              <a:defRPr sz="2000" cap="all">
                <a:solidFill>
                  <a:srgbClr val="53585F"/>
                </a:solidFill>
                <a:latin typeface="Helvetica Neue for IBM"/>
                <a:ea typeface="Helvetica Neue for IBM"/>
                <a:cs typeface="Helvetica Neue for IBM"/>
                <a:sym typeface="Helvetica Neue for IBM"/>
              </a:defRPr>
            </a:pPr>
            <a:r>
              <a:t>IBM </a:t>
            </a:r>
            <a:r>
              <a:rPr b="1"/>
              <a:t>Public Service</a:t>
            </a:r>
          </a:p>
        </p:txBody>
      </p:sp>
      <p:sp>
        <p:nvSpPr>
          <p:cNvPr id="173" name="Shape 173"/>
          <p:cNvSpPr>
            <a:spLocks noGrp="1"/>
          </p:cNvSpPr>
          <p:nvPr>
            <p:ph type="sldNum" sz="quarter" idx="2"/>
          </p:nvPr>
        </p:nvSpPr>
        <p:spPr>
          <a:xfrm>
            <a:off x="23235691" y="13136879"/>
            <a:ext cx="170410" cy="180342"/>
          </a:xfrm>
          <a:prstGeom prst="rect">
            <a:avLst/>
          </a:prstGeom>
        </p:spPr>
        <p:txBody>
          <a:bodyPr lIns="0" tIns="0" rIns="0" bIns="0" anchor="ctr">
            <a:normAutofit/>
          </a:bodyPr>
          <a:lstStyle>
            <a:lvl1pPr algn="r">
              <a:defRPr sz="1400" spc="-28">
                <a:solidFill>
                  <a:srgbClr val="6F6F6F"/>
                </a:solidFill>
                <a:uFill>
                  <a:solidFill>
                    <a:srgbClr val="000000"/>
                  </a:solidFill>
                </a:uFill>
                <a:latin typeface="Helvetica Neue for IBM"/>
                <a:ea typeface="Helvetica Neue for IBM"/>
                <a:cs typeface="Helvetica Neue for IBM"/>
                <a:sym typeface="Helvetica Neue for IBM"/>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BM Design: Title &amp; Bullets">
    <p:spTree>
      <p:nvGrpSpPr>
        <p:cNvPr id="1" name=""/>
        <p:cNvGrpSpPr/>
        <p:nvPr/>
      </p:nvGrpSpPr>
      <p:grpSpPr>
        <a:xfrm>
          <a:off x="0" y="0"/>
          <a:ext cx="0" cy="0"/>
          <a:chOff x="0" y="0"/>
          <a:chExt cx="0" cy="0"/>
        </a:xfrm>
      </p:grpSpPr>
      <p:sp>
        <p:nvSpPr>
          <p:cNvPr id="198" name="Shape 198"/>
          <p:cNvSpPr/>
          <p:nvPr/>
        </p:nvSpPr>
        <p:spPr>
          <a:xfrm>
            <a:off x="967224" y="424687"/>
            <a:ext cx="22178528" cy="1"/>
          </a:xfrm>
          <a:prstGeom prst="line">
            <a:avLst/>
          </a:prstGeom>
          <a:ln w="38100">
            <a:solidFill>
              <a:srgbClr val="424242"/>
            </a:solidFill>
          </a:ln>
        </p:spPr>
        <p:txBody>
          <a:bodyPr lIns="0" tIns="0" rIns="0" bIns="0"/>
          <a:lstStyle/>
          <a:p>
            <a:pPr defTabSz="457200">
              <a:spcBef>
                <a:spcPts val="0"/>
              </a:spcBef>
              <a:defRPr sz="1200">
                <a:solidFill>
                  <a:srgbClr val="000000"/>
                </a:solidFill>
                <a:latin typeface="Helvetica"/>
                <a:ea typeface="Helvetica"/>
                <a:cs typeface="Helvetica"/>
                <a:sym typeface="Helvetica"/>
              </a:defRPr>
            </a:pPr>
            <a:endParaRPr/>
          </a:p>
        </p:txBody>
      </p:sp>
      <p:sp>
        <p:nvSpPr>
          <p:cNvPr id="199" name="Shape 199"/>
          <p:cNvSpPr>
            <a:spLocks noGrp="1"/>
          </p:cNvSpPr>
          <p:nvPr>
            <p:ph type="title"/>
          </p:nvPr>
        </p:nvSpPr>
        <p:spPr>
          <a:xfrm>
            <a:off x="952500" y="624631"/>
            <a:ext cx="19680616" cy="1765301"/>
          </a:xfrm>
          <a:prstGeom prst="rect">
            <a:avLst/>
          </a:prstGeom>
        </p:spPr>
        <p:txBody>
          <a:bodyPr lIns="25400" tIns="25400" rIns="25400" bIns="25400" anchor="t"/>
          <a:lstStyle>
            <a:lvl1pPr marR="57150" defTabSz="1282700">
              <a:lnSpc>
                <a:spcPct val="80000"/>
              </a:lnSpc>
              <a:defRPr sz="5200" spc="-156">
                <a:solidFill>
                  <a:srgbClr val="5E5E5E"/>
                </a:solidFill>
                <a:uFill>
                  <a:solidFill>
                    <a:srgbClr val="5E5E5E"/>
                  </a:solidFill>
                </a:uFill>
                <a:latin typeface="HelvNeue Bold for IBM"/>
                <a:ea typeface="HelvNeue Bold for IBM"/>
                <a:cs typeface="HelvNeue Bold for IBM"/>
                <a:sym typeface="HelvNeue Bold for IBM"/>
              </a:defRPr>
            </a:lvl1pPr>
          </a:lstStyle>
          <a:p>
            <a:r>
              <a:t>Title Text</a:t>
            </a:r>
          </a:p>
        </p:txBody>
      </p:sp>
      <p:sp>
        <p:nvSpPr>
          <p:cNvPr id="200" name="Shape 200"/>
          <p:cNvSpPr>
            <a:spLocks noGrp="1"/>
          </p:cNvSpPr>
          <p:nvPr>
            <p:ph type="body" idx="1"/>
          </p:nvPr>
        </p:nvSpPr>
        <p:spPr>
          <a:xfrm>
            <a:off x="1003300" y="3218259"/>
            <a:ext cx="22148800" cy="9639301"/>
          </a:xfrm>
          <a:prstGeom prst="rect">
            <a:avLst/>
          </a:prstGeom>
        </p:spPr>
        <p:txBody>
          <a:bodyPr anchor="t"/>
          <a:lstStyle>
            <a:lvl1pPr marR="57150" defTabSz="1282700">
              <a:spcBef>
                <a:spcPts val="2500"/>
              </a:spcBef>
              <a:buClr>
                <a:srgbClr val="1EB2EE"/>
              </a:buClr>
              <a:buSzPct val="120000"/>
              <a:defRPr spc="-104">
                <a:solidFill>
                  <a:srgbClr val="424242"/>
                </a:solidFill>
                <a:uFill>
                  <a:solidFill>
                    <a:srgbClr val="424242"/>
                  </a:solidFill>
                </a:uFill>
                <a:latin typeface="HelvNeue Light for IBM"/>
                <a:ea typeface="HelvNeue Light for IBM"/>
                <a:cs typeface="HelvNeue Light for IBM"/>
                <a:sym typeface="HelvNeue Light for IBM"/>
              </a:defRPr>
            </a:lvl1pPr>
            <a:lvl2pPr marL="1016000" marR="57150" indent="-381000" defTabSz="1282700">
              <a:spcBef>
                <a:spcPts val="800"/>
              </a:spcBef>
              <a:buClr>
                <a:srgbClr val="82BF41"/>
              </a:buClr>
              <a:buSzPct val="125000"/>
              <a:buFont typeface="Gill Sans"/>
              <a:defRPr sz="3200" spc="-64">
                <a:solidFill>
                  <a:srgbClr val="5E5E5E"/>
                </a:solidFill>
                <a:uFill>
                  <a:solidFill>
                    <a:srgbClr val="5E5E5E"/>
                  </a:solidFill>
                </a:uFill>
                <a:latin typeface="HelvNeue Light for IBM"/>
                <a:ea typeface="HelvNeue Light for IBM"/>
                <a:cs typeface="HelvNeue Light for IBM"/>
                <a:sym typeface="HelvNeue Light for IBM"/>
              </a:defRPr>
            </a:lvl2pPr>
            <a:lvl3pPr marL="1333500" marR="57150" indent="-317500" defTabSz="1282700">
              <a:spcBef>
                <a:spcPts val="800"/>
              </a:spcBef>
              <a:buClr>
                <a:srgbClr val="19A548"/>
              </a:buClr>
              <a:buSzPct val="125000"/>
              <a:buChar char="-"/>
              <a:defRPr sz="2200" spc="-44">
                <a:solidFill>
                  <a:srgbClr val="424242"/>
                </a:solidFill>
                <a:uFill>
                  <a:solidFill>
                    <a:srgbClr val="424242"/>
                  </a:solidFill>
                </a:uFill>
                <a:latin typeface="HelvNeue Light for IBM"/>
                <a:ea typeface="HelvNeue Light for IBM"/>
                <a:cs typeface="HelvNeue Light for IBM"/>
                <a:sym typeface="HelvNeue Light for IBM"/>
              </a:defRPr>
            </a:lvl3pPr>
            <a:lvl4pPr marL="1651000" marR="57150" indent="-317500" defTabSz="1282700">
              <a:spcBef>
                <a:spcPts val="800"/>
              </a:spcBef>
              <a:buSzPct val="100000"/>
              <a:buChar char="-"/>
              <a:defRPr sz="1400" spc="-28">
                <a:solidFill>
                  <a:srgbClr val="424242"/>
                </a:solidFill>
                <a:uFill>
                  <a:solidFill>
                    <a:srgbClr val="424242"/>
                  </a:solidFill>
                </a:uFill>
                <a:latin typeface="HelvNeue Light for IBM"/>
                <a:ea typeface="HelvNeue Light for IBM"/>
                <a:cs typeface="HelvNeue Light for IBM"/>
                <a:sym typeface="HelvNeue Light for IBM"/>
              </a:defRPr>
            </a:lvl4pPr>
            <a:lvl5pPr marL="1841500" marR="57150" indent="-254000" defTabSz="1282700">
              <a:spcBef>
                <a:spcPts val="800"/>
              </a:spcBef>
              <a:buSzPct val="100000"/>
              <a:buChar char="-"/>
              <a:defRPr sz="1200" spc="-24">
                <a:solidFill>
                  <a:srgbClr val="424242"/>
                </a:solidFill>
                <a:uFill>
                  <a:solidFill>
                    <a:srgbClr val="424242"/>
                  </a:solidFill>
                </a:uFill>
                <a:latin typeface="HelvNeue Light for IBM"/>
                <a:ea typeface="HelvNeue Light for IBM"/>
                <a:cs typeface="HelvNeue Light for IBM"/>
                <a:sym typeface="HelvNeue Light for IBM"/>
              </a:defRPr>
            </a:lvl5pPr>
          </a:lstStyle>
          <a:p>
            <a:r>
              <a:t>Body Level One</a:t>
            </a:r>
          </a:p>
          <a:p>
            <a:pPr lvl="1"/>
            <a:r>
              <a:t>Body Level Two</a:t>
            </a:r>
          </a:p>
          <a:p>
            <a:pPr lvl="2"/>
            <a:r>
              <a:t>Body Level Three</a:t>
            </a:r>
          </a:p>
          <a:p>
            <a:pPr lvl="3"/>
            <a:r>
              <a:t>Body Level Four</a:t>
            </a:r>
          </a:p>
          <a:p>
            <a:pPr lvl="4"/>
            <a:r>
              <a:t>Body Level Five</a:t>
            </a:r>
          </a:p>
        </p:txBody>
      </p:sp>
      <p:sp>
        <p:nvSpPr>
          <p:cNvPr id="201" name="Shape 201"/>
          <p:cNvSpPr/>
          <p:nvPr/>
        </p:nvSpPr>
        <p:spPr>
          <a:xfrm>
            <a:off x="20633115" y="192831"/>
            <a:ext cx="2663191" cy="863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spcBef>
                <a:spcPts val="0"/>
              </a:spcBef>
              <a:defRPr sz="6000">
                <a:solidFill>
                  <a:schemeClr val="accent5"/>
                </a:solidFill>
                <a:latin typeface="HelvNeue Bold for IBM"/>
                <a:ea typeface="HelvNeue Bold for IBM"/>
                <a:cs typeface="HelvNeue Bold for IBM"/>
                <a:sym typeface="HelvNeue Bold for IBM"/>
              </a:defRPr>
            </a:lvl1pPr>
          </a:lstStyle>
          <a:p>
            <a:r>
              <a:t>DRAFT</a:t>
            </a:r>
          </a:p>
        </p:txBody>
      </p:sp>
      <p:sp>
        <p:nvSpPr>
          <p:cNvPr id="202" name="Shape 202"/>
          <p:cNvSpPr>
            <a:spLocks noGrp="1"/>
          </p:cNvSpPr>
          <p:nvPr>
            <p:ph type="sldNum" sz="quarter" idx="2"/>
          </p:nvPr>
        </p:nvSpPr>
        <p:spPr>
          <a:xfrm>
            <a:off x="22912071" y="13157200"/>
            <a:ext cx="181611" cy="180340"/>
          </a:xfrm>
          <a:prstGeom prst="rect">
            <a:avLst/>
          </a:prstGeom>
        </p:spPr>
        <p:txBody>
          <a:bodyPr lIns="0" tIns="0" rIns="0" bIns="0">
            <a:normAutofit/>
          </a:bodyPr>
          <a:lstStyle>
            <a:lvl1pPr>
              <a:defRPr sz="1400" spc="-28">
                <a:solidFill>
                  <a:srgbClr val="6F6F6F"/>
                </a:solidFill>
                <a:uFill>
                  <a:solidFill>
                    <a:srgbClr val="000000"/>
                  </a:solidFill>
                </a:uFill>
                <a:latin typeface="HelvNeue Bold for IBM"/>
                <a:ea typeface="HelvNeue Bold for IBM"/>
                <a:cs typeface="HelvNeue Bold for IBM"/>
                <a:sym typeface="HelvNeue Bold for IBM"/>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IBM Design: Title with Photo and Caption copy">
    <p:spTree>
      <p:nvGrpSpPr>
        <p:cNvPr id="1" name=""/>
        <p:cNvGrpSpPr/>
        <p:nvPr/>
      </p:nvGrpSpPr>
      <p:grpSpPr>
        <a:xfrm>
          <a:off x="0" y="0"/>
          <a:ext cx="0" cy="0"/>
          <a:chOff x="0" y="0"/>
          <a:chExt cx="0" cy="0"/>
        </a:xfrm>
      </p:grpSpPr>
      <p:sp>
        <p:nvSpPr>
          <p:cNvPr id="209" name="Shape 209"/>
          <p:cNvSpPr/>
          <p:nvPr/>
        </p:nvSpPr>
        <p:spPr>
          <a:xfrm>
            <a:off x="943570" y="13192769"/>
            <a:ext cx="4463994" cy="1905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57150" marR="57150" defTabSz="1282700">
              <a:spcBef>
                <a:spcPts val="0"/>
              </a:spcBef>
              <a:buClr>
                <a:srgbClr val="A9A9A9"/>
              </a:buClr>
              <a:buFont typeface="Arial"/>
              <a:defRPr sz="1400" spc="-28">
                <a:solidFill>
                  <a:srgbClr val="7A7A7A"/>
                </a:solidFill>
                <a:uFill>
                  <a:solidFill>
                    <a:srgbClr val="7A7A7A"/>
                  </a:solidFill>
                </a:uFill>
                <a:latin typeface="HelvNeue Light Italic for IBM"/>
                <a:ea typeface="HelvNeue Light Italic for IBM"/>
                <a:cs typeface="HelvNeue Light Italic for IBM"/>
                <a:sym typeface="HelvNeue Light Italic for IBM"/>
              </a:defRPr>
            </a:pPr>
            <a:r>
              <a:rPr>
                <a:solidFill>
                  <a:srgbClr val="6F6F6F"/>
                </a:solidFill>
                <a:uFill>
                  <a:solidFill>
                    <a:srgbClr val="6F6F6F"/>
                  </a:solidFill>
                </a:uFill>
                <a:latin typeface="HelvNeue Light for IBM"/>
                <a:ea typeface="HelvNeue Light for IBM"/>
                <a:cs typeface="HelvNeue Light for IBM"/>
                <a:sym typeface="HelvNeue Light for IBM"/>
              </a:rPr>
              <a:t>IBM</a:t>
            </a:r>
            <a:r>
              <a:rPr>
                <a:solidFill>
                  <a:srgbClr val="6F6F6F"/>
                </a:solidFill>
                <a:uFill>
                  <a:solidFill>
                    <a:srgbClr val="6F6F6F"/>
                  </a:solidFill>
                </a:uFill>
                <a:latin typeface="Lubalin Demi for IBM"/>
                <a:ea typeface="Lubalin Demi for IBM"/>
                <a:cs typeface="Lubalin Demi for IBM"/>
                <a:sym typeface="Lubalin Demi for IBM"/>
              </a:rPr>
              <a:t> </a:t>
            </a:r>
            <a:r>
              <a:rPr>
                <a:solidFill>
                  <a:srgbClr val="6F6F6F"/>
                </a:solidFill>
                <a:uFill>
                  <a:solidFill>
                    <a:srgbClr val="6F6F6F"/>
                  </a:solidFill>
                </a:uFill>
                <a:latin typeface="HelvNeue Bold for IBM"/>
                <a:ea typeface="HelvNeue Bold for IBM"/>
                <a:cs typeface="HelvNeue Bold for IBM"/>
                <a:sym typeface="HelvNeue Bold for IBM"/>
              </a:rPr>
              <a:t>Design</a:t>
            </a:r>
            <a:r>
              <a:rPr>
                <a:latin typeface="HelvNeue Light for IBM"/>
                <a:ea typeface="HelvNeue Light for IBM"/>
                <a:cs typeface="HelvNeue Light for IBM"/>
                <a:sym typeface="HelvNeue Light for IBM"/>
              </a:rPr>
              <a:t>  ::  IBM Confidential  ::  ©2013 IBM Corporation </a:t>
            </a:r>
          </a:p>
        </p:txBody>
      </p:sp>
      <p:sp>
        <p:nvSpPr>
          <p:cNvPr id="210" name="Shape 210"/>
          <p:cNvSpPr>
            <a:spLocks noGrp="1"/>
          </p:cNvSpPr>
          <p:nvPr>
            <p:ph type="sldNum" sz="quarter" idx="2"/>
          </p:nvPr>
        </p:nvSpPr>
        <p:spPr>
          <a:xfrm>
            <a:off x="22912071" y="13169900"/>
            <a:ext cx="181611" cy="180340"/>
          </a:xfrm>
          <a:prstGeom prst="rect">
            <a:avLst/>
          </a:prstGeom>
        </p:spPr>
        <p:txBody>
          <a:bodyPr lIns="0" tIns="0" rIns="0" bIns="0">
            <a:normAutofit/>
          </a:bodyPr>
          <a:lstStyle>
            <a:lvl1pPr>
              <a:defRPr sz="1400" spc="-28">
                <a:solidFill>
                  <a:srgbClr val="6F6F6F"/>
                </a:solidFill>
                <a:uFill>
                  <a:solidFill>
                    <a:srgbClr val="000000"/>
                  </a:solidFill>
                </a:uFill>
                <a:latin typeface="HelvNeue Bold for IBM"/>
                <a:ea typeface="HelvNeue Bold for IBM"/>
                <a:cs typeface="HelvNeue Bold for IBM"/>
                <a:sym typeface="HelvNeue Bold for IBM"/>
              </a:defRPr>
            </a:lvl1pPr>
          </a:lstStyle>
          <a:p>
            <a:fld id="{86CB4B4D-7CA3-9044-876B-883B54F8677D}" type="slidenum">
              <a:t>‹#›</a:t>
            </a:fld>
            <a:endParaRPr/>
          </a:p>
        </p:txBody>
      </p:sp>
      <p:sp>
        <p:nvSpPr>
          <p:cNvPr id="212" name="Shape 212"/>
          <p:cNvSpPr>
            <a:spLocks noGrp="1"/>
          </p:cNvSpPr>
          <p:nvPr>
            <p:ph type="body" sz="quarter" idx="13"/>
          </p:nvPr>
        </p:nvSpPr>
        <p:spPr>
          <a:xfrm>
            <a:off x="890989" y="5511800"/>
            <a:ext cx="6298923" cy="2692400"/>
          </a:xfrm>
          <a:prstGeom prst="rect">
            <a:avLst/>
          </a:prstGeom>
        </p:spPr>
        <p:txBody>
          <a:bodyPr>
            <a:noAutofit/>
          </a:bodyPr>
          <a:lstStyle>
            <a:lvl1pPr marL="0" indent="0">
              <a:spcBef>
                <a:spcPts val="0"/>
              </a:spcBef>
              <a:buSzTx/>
              <a:buNone/>
              <a:defRPr sz="6000">
                <a:solidFill>
                  <a:srgbClr val="FFFFFF"/>
                </a:solidFill>
                <a:latin typeface="Lubalin Book for IBM"/>
                <a:ea typeface="Lubalin Book for IBM"/>
                <a:cs typeface="Lubalin Book for IBM"/>
                <a:sym typeface="Lubalin Book for IBM"/>
              </a:defRPr>
            </a:lvl1pPr>
          </a:lstStyle>
          <a:p>
            <a:r>
              <a:t>Text here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 columns ">
    <p:spTree>
      <p:nvGrpSpPr>
        <p:cNvPr id="1" name=""/>
        <p:cNvGrpSpPr/>
        <p:nvPr/>
      </p:nvGrpSpPr>
      <p:grpSpPr>
        <a:xfrm>
          <a:off x="0" y="0"/>
          <a:ext cx="0" cy="0"/>
          <a:chOff x="0" y="0"/>
          <a:chExt cx="0" cy="0"/>
        </a:xfrm>
      </p:grpSpPr>
      <p:sp>
        <p:nvSpPr>
          <p:cNvPr id="234" name="Shape 234"/>
          <p:cNvSpPr/>
          <p:nvPr/>
        </p:nvSpPr>
        <p:spPr>
          <a:xfrm>
            <a:off x="992624" y="424687"/>
            <a:ext cx="2951838" cy="1"/>
          </a:xfrm>
          <a:prstGeom prst="line">
            <a:avLst/>
          </a:prstGeom>
          <a:ln w="127000">
            <a:solidFill>
              <a:srgbClr val="4179B4"/>
            </a:solidFill>
          </a:ln>
        </p:spPr>
        <p:txBody>
          <a:bodyPr lIns="0" tIns="0" rIns="0" bIns="0"/>
          <a:lstStyle/>
          <a:p>
            <a:pPr defTabSz="457200">
              <a:spcBef>
                <a:spcPts val="0"/>
              </a:spcBef>
              <a:defRPr sz="1200">
                <a:solidFill>
                  <a:srgbClr val="000000"/>
                </a:solidFill>
                <a:latin typeface="Helvetica"/>
                <a:ea typeface="Helvetica"/>
                <a:cs typeface="Helvetica"/>
                <a:sym typeface="Helvetica"/>
              </a:defRPr>
            </a:pPr>
            <a:endParaRPr/>
          </a:p>
        </p:txBody>
      </p:sp>
      <p:sp>
        <p:nvSpPr>
          <p:cNvPr id="235" name="Shape 235"/>
          <p:cNvSpPr>
            <a:spLocks noGrp="1"/>
          </p:cNvSpPr>
          <p:nvPr>
            <p:ph type="body" sz="quarter" idx="13"/>
          </p:nvPr>
        </p:nvSpPr>
        <p:spPr>
          <a:xfrm>
            <a:off x="960966" y="848998"/>
            <a:ext cx="19680617" cy="942844"/>
          </a:xfrm>
          <a:prstGeom prst="rect">
            <a:avLst/>
          </a:prstGeom>
        </p:spPr>
        <p:txBody>
          <a:bodyPr lIns="25400" tIns="25400" rIns="25400" bIns="25400" anchor="b"/>
          <a:lstStyle>
            <a:lvl1pPr marL="0" marR="57150" indent="0" defTabSz="1282700">
              <a:lnSpc>
                <a:spcPct val="80000"/>
              </a:lnSpc>
              <a:spcBef>
                <a:spcPts val="0"/>
              </a:spcBef>
              <a:buSzTx/>
              <a:buNone/>
              <a:defRPr spc="-156">
                <a:solidFill>
                  <a:srgbClr val="53585F"/>
                </a:solidFill>
                <a:uFill>
                  <a:solidFill>
                    <a:srgbClr val="5E5E5E"/>
                  </a:solidFill>
                </a:uFill>
                <a:latin typeface="Helvetica Neue for IBM Medium"/>
                <a:ea typeface="Helvetica Neue for IBM Medium"/>
                <a:cs typeface="Helvetica Neue for IBM Medium"/>
                <a:sym typeface="Helvetica Neue for IBM Medium"/>
              </a:defRPr>
            </a:lvl1pPr>
          </a:lstStyle>
          <a:p>
            <a:r>
              <a:t>Section Title Here</a:t>
            </a:r>
          </a:p>
        </p:txBody>
      </p:sp>
      <p:sp>
        <p:nvSpPr>
          <p:cNvPr id="236" name="Shape 236"/>
          <p:cNvSpPr/>
          <p:nvPr/>
        </p:nvSpPr>
        <p:spPr>
          <a:xfrm>
            <a:off x="938283" y="518515"/>
            <a:ext cx="14529988" cy="355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defTabSz="457200">
              <a:spcBef>
                <a:spcPts val="0"/>
              </a:spcBef>
              <a:defRPr sz="2000" cap="all">
                <a:solidFill>
                  <a:srgbClr val="53585F"/>
                </a:solidFill>
                <a:latin typeface="Helvetica Neue for IBM"/>
                <a:ea typeface="Helvetica Neue for IBM"/>
                <a:cs typeface="Helvetica Neue for IBM"/>
                <a:sym typeface="Helvetica Neue for IBM"/>
              </a:defRPr>
            </a:pPr>
            <a:r>
              <a:t>IBM </a:t>
            </a:r>
            <a:r>
              <a:rPr b="1"/>
              <a:t>Public Service</a:t>
            </a:r>
          </a:p>
        </p:txBody>
      </p:sp>
      <p:sp>
        <p:nvSpPr>
          <p:cNvPr id="237" name="Shape 237"/>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238"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
        <p:nvSpPr>
          <p:cNvPr id="239" name="Shape 239"/>
          <p:cNvSpPr>
            <a:spLocks noGrp="1"/>
          </p:cNvSpPr>
          <p:nvPr>
            <p:ph type="sldNum" sz="quarter" idx="2"/>
          </p:nvPr>
        </p:nvSpPr>
        <p:spPr>
          <a:xfrm>
            <a:off x="23235691" y="13136879"/>
            <a:ext cx="170410" cy="180342"/>
          </a:xfrm>
          <a:prstGeom prst="rect">
            <a:avLst/>
          </a:prstGeom>
        </p:spPr>
        <p:txBody>
          <a:bodyPr lIns="0" tIns="0" rIns="0" bIns="0" anchor="ctr">
            <a:normAutofit/>
          </a:bodyPr>
          <a:lstStyle>
            <a:lvl1pPr algn="r">
              <a:defRPr sz="1400" spc="-28">
                <a:solidFill>
                  <a:srgbClr val="6F6F6F"/>
                </a:solidFill>
                <a:uFill>
                  <a:solidFill>
                    <a:srgbClr val="000000"/>
                  </a:solidFill>
                </a:uFill>
                <a:latin typeface="Helvetica Neue for IBM"/>
                <a:ea typeface="Helvetica Neue for IBM"/>
                <a:cs typeface="Helvetica Neue for IBM"/>
                <a:sym typeface="Helvetica Neue for IBM"/>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55" name="Shape 255"/>
          <p:cNvSpPr>
            <a:spLocks noGrp="1"/>
          </p:cNvSpPr>
          <p:nvPr>
            <p:ph type="title"/>
          </p:nvPr>
        </p:nvSpPr>
        <p:spPr>
          <a:xfrm>
            <a:off x="1739900" y="2298700"/>
            <a:ext cx="20904200" cy="4635500"/>
          </a:xfrm>
          <a:prstGeom prst="rect">
            <a:avLst/>
          </a:prstGeom>
        </p:spPr>
        <p:txBody>
          <a:bodyPr anchor="b">
            <a:noAutofit/>
          </a:bodyPr>
          <a:lstStyle>
            <a:lvl1pPr>
              <a:defRPr sz="11600">
                <a:latin typeface="Gill Sans"/>
                <a:ea typeface="Gill Sans"/>
                <a:cs typeface="Gill Sans"/>
                <a:sym typeface="Gill Sans"/>
              </a:defRPr>
            </a:lvl1pPr>
          </a:lstStyle>
          <a:p>
            <a:r>
              <a:t>Title Text</a:t>
            </a:r>
          </a:p>
        </p:txBody>
      </p:sp>
      <p:sp>
        <p:nvSpPr>
          <p:cNvPr id="256" name="Shape 256"/>
          <p:cNvSpPr>
            <a:spLocks noGrp="1"/>
          </p:cNvSpPr>
          <p:nvPr>
            <p:ph type="body" sz="quarter" idx="1"/>
          </p:nvPr>
        </p:nvSpPr>
        <p:spPr>
          <a:xfrm>
            <a:off x="1739900" y="7061200"/>
            <a:ext cx="20904200" cy="1587500"/>
          </a:xfrm>
          <a:prstGeom prst="rect">
            <a:avLst/>
          </a:prstGeom>
        </p:spPr>
        <p:txBody>
          <a:bodyPr anchor="t">
            <a:noAutofit/>
          </a:bodyPr>
          <a:lstStyle>
            <a:lvl1pPr marL="0" indent="0" algn="ctr">
              <a:spcBef>
                <a:spcPts val="0"/>
              </a:spcBef>
              <a:buSzTx/>
              <a:buNone/>
              <a:defRPr sz="4800">
                <a:latin typeface="Gill Sans"/>
                <a:ea typeface="Gill Sans"/>
                <a:cs typeface="Gill Sans"/>
                <a:sym typeface="Gill Sans"/>
              </a:defRPr>
            </a:lvl1pPr>
            <a:lvl2pPr marL="0" indent="0" algn="ctr">
              <a:spcBef>
                <a:spcPts val="0"/>
              </a:spcBef>
              <a:buSzTx/>
              <a:buNone/>
              <a:defRPr sz="4800">
                <a:latin typeface="Gill Sans"/>
                <a:ea typeface="Gill Sans"/>
                <a:cs typeface="Gill Sans"/>
                <a:sym typeface="Gill Sans"/>
              </a:defRPr>
            </a:lvl2pPr>
            <a:lvl3pPr marL="0" indent="0" algn="ctr">
              <a:spcBef>
                <a:spcPts val="0"/>
              </a:spcBef>
              <a:buSzTx/>
              <a:buNone/>
              <a:defRPr sz="4800">
                <a:latin typeface="Gill Sans"/>
                <a:ea typeface="Gill Sans"/>
                <a:cs typeface="Gill Sans"/>
                <a:sym typeface="Gill Sans"/>
              </a:defRPr>
            </a:lvl3pPr>
            <a:lvl4pPr marL="0" indent="0" algn="ctr">
              <a:spcBef>
                <a:spcPts val="0"/>
              </a:spcBef>
              <a:buSzTx/>
              <a:buNone/>
              <a:defRPr sz="4800">
                <a:latin typeface="Gill Sans"/>
                <a:ea typeface="Gill Sans"/>
                <a:cs typeface="Gill Sans"/>
                <a:sym typeface="Gill Sans"/>
              </a:defRPr>
            </a:lvl4pPr>
            <a:lvl5pPr marL="0" indent="0" algn="ctr">
              <a:spcBef>
                <a:spcPts val="0"/>
              </a:spcBef>
              <a:buSzTx/>
              <a:buNone/>
              <a:defRPr sz="4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57" name="Shape 257"/>
          <p:cNvSpPr>
            <a:spLocks noGrp="1"/>
          </p:cNvSpPr>
          <p:nvPr>
            <p:ph type="sldNum" sz="quarter" idx="2"/>
          </p:nvPr>
        </p:nvSpPr>
        <p:spPr>
          <a:xfrm>
            <a:off x="11969750" y="13093700"/>
            <a:ext cx="419100" cy="457200"/>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spcBef>
                <a:spcPts val="0"/>
              </a:spcBef>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60" r:id="rId2"/>
    <p:sldLayoutId id="2147483661" r:id="rId3"/>
    <p:sldLayoutId id="2147483665" r:id="rId4"/>
    <p:sldLayoutId id="2147483667" r:id="rId5"/>
    <p:sldLayoutId id="2147483670" r:id="rId6"/>
    <p:sldLayoutId id="2147483671" r:id="rId7"/>
    <p:sldLayoutId id="2147483674" r:id="rId8"/>
    <p:sldLayoutId id="2147483676" r:id="rId9"/>
    <p:sldLayoutId id="2147483679" r:id="rId10"/>
  </p:sldLayoutIdLst>
  <p:transition spd="med"/>
  <p:txStyles>
    <p:titleStyle>
      <a:lvl1pPr marL="0" marR="0" indent="0" algn="l" defTabSz="825500" rtl="0" latinLnBrk="0">
        <a:lnSpc>
          <a:spcPct val="100000"/>
        </a:lnSpc>
        <a:spcBef>
          <a:spcPts val="0"/>
        </a:spcBef>
        <a:spcAft>
          <a:spcPts val="0"/>
        </a:spcAft>
        <a:buClrTx/>
        <a:buSzTx/>
        <a:buFontTx/>
        <a:buNone/>
        <a:tabLst/>
        <a:defRPr sz="5500" b="0" i="0" u="none" strike="noStrike" cap="none" spc="0" baseline="0">
          <a:ln>
            <a:noFill/>
          </a:ln>
          <a:solidFill>
            <a:srgbClr val="FFFFFF"/>
          </a:solidFill>
          <a:uFillTx/>
          <a:latin typeface="+mj-lt"/>
          <a:ea typeface="+mj-ea"/>
          <a:cs typeface="+mj-cs"/>
          <a:sym typeface="Helvetica Neue"/>
        </a:defRPr>
      </a:lvl1pPr>
      <a:lvl2pPr marL="0" marR="0" indent="228600" algn="l" defTabSz="825500" rtl="0" latinLnBrk="0">
        <a:lnSpc>
          <a:spcPct val="100000"/>
        </a:lnSpc>
        <a:spcBef>
          <a:spcPts val="0"/>
        </a:spcBef>
        <a:spcAft>
          <a:spcPts val="0"/>
        </a:spcAft>
        <a:buClrTx/>
        <a:buSzTx/>
        <a:buFontTx/>
        <a:buNone/>
        <a:tabLst/>
        <a:defRPr sz="5500" b="0" i="0" u="none" strike="noStrike" cap="none" spc="0" baseline="0">
          <a:ln>
            <a:noFill/>
          </a:ln>
          <a:solidFill>
            <a:srgbClr val="FFFFFF"/>
          </a:solidFill>
          <a:uFillTx/>
          <a:latin typeface="+mj-lt"/>
          <a:ea typeface="+mj-ea"/>
          <a:cs typeface="+mj-cs"/>
          <a:sym typeface="Helvetica Neue"/>
        </a:defRPr>
      </a:lvl2pPr>
      <a:lvl3pPr marL="0" marR="0" indent="457200" algn="l" defTabSz="825500" rtl="0" latinLnBrk="0">
        <a:lnSpc>
          <a:spcPct val="100000"/>
        </a:lnSpc>
        <a:spcBef>
          <a:spcPts val="0"/>
        </a:spcBef>
        <a:spcAft>
          <a:spcPts val="0"/>
        </a:spcAft>
        <a:buClrTx/>
        <a:buSzTx/>
        <a:buFontTx/>
        <a:buNone/>
        <a:tabLst/>
        <a:defRPr sz="5500" b="0" i="0" u="none" strike="noStrike" cap="none" spc="0" baseline="0">
          <a:ln>
            <a:noFill/>
          </a:ln>
          <a:solidFill>
            <a:srgbClr val="FFFFFF"/>
          </a:solidFill>
          <a:uFillTx/>
          <a:latin typeface="+mj-lt"/>
          <a:ea typeface="+mj-ea"/>
          <a:cs typeface="+mj-cs"/>
          <a:sym typeface="Helvetica Neue"/>
        </a:defRPr>
      </a:lvl3pPr>
      <a:lvl4pPr marL="0" marR="0" indent="685800" algn="l" defTabSz="825500" rtl="0" latinLnBrk="0">
        <a:lnSpc>
          <a:spcPct val="100000"/>
        </a:lnSpc>
        <a:spcBef>
          <a:spcPts val="0"/>
        </a:spcBef>
        <a:spcAft>
          <a:spcPts val="0"/>
        </a:spcAft>
        <a:buClrTx/>
        <a:buSzTx/>
        <a:buFontTx/>
        <a:buNone/>
        <a:tabLst/>
        <a:defRPr sz="5500" b="0" i="0" u="none" strike="noStrike" cap="none" spc="0" baseline="0">
          <a:ln>
            <a:noFill/>
          </a:ln>
          <a:solidFill>
            <a:srgbClr val="FFFFFF"/>
          </a:solidFill>
          <a:uFillTx/>
          <a:latin typeface="+mj-lt"/>
          <a:ea typeface="+mj-ea"/>
          <a:cs typeface="+mj-cs"/>
          <a:sym typeface="Helvetica Neue"/>
        </a:defRPr>
      </a:lvl4pPr>
      <a:lvl5pPr marL="0" marR="0" indent="914400" algn="l" defTabSz="825500" rtl="0" latinLnBrk="0">
        <a:lnSpc>
          <a:spcPct val="100000"/>
        </a:lnSpc>
        <a:spcBef>
          <a:spcPts val="0"/>
        </a:spcBef>
        <a:spcAft>
          <a:spcPts val="0"/>
        </a:spcAft>
        <a:buClrTx/>
        <a:buSzTx/>
        <a:buFontTx/>
        <a:buNone/>
        <a:tabLst/>
        <a:defRPr sz="5500" b="0" i="0" u="none" strike="noStrike" cap="none" spc="0" baseline="0">
          <a:ln>
            <a:noFill/>
          </a:ln>
          <a:solidFill>
            <a:srgbClr val="FFFFFF"/>
          </a:solidFill>
          <a:uFillTx/>
          <a:latin typeface="+mj-lt"/>
          <a:ea typeface="+mj-ea"/>
          <a:cs typeface="+mj-cs"/>
          <a:sym typeface="Helvetica Neue"/>
        </a:defRPr>
      </a:lvl5pPr>
      <a:lvl6pPr marL="0" marR="0" indent="1143000" algn="l" defTabSz="825500" rtl="0" latinLnBrk="0">
        <a:lnSpc>
          <a:spcPct val="100000"/>
        </a:lnSpc>
        <a:spcBef>
          <a:spcPts val="0"/>
        </a:spcBef>
        <a:spcAft>
          <a:spcPts val="0"/>
        </a:spcAft>
        <a:buClrTx/>
        <a:buSzTx/>
        <a:buFontTx/>
        <a:buNone/>
        <a:tabLst/>
        <a:defRPr sz="5500" b="0" i="0" u="none" strike="noStrike" cap="none" spc="0" baseline="0">
          <a:ln>
            <a:noFill/>
          </a:ln>
          <a:solidFill>
            <a:srgbClr val="FFFFFF"/>
          </a:solidFill>
          <a:uFillTx/>
          <a:latin typeface="+mj-lt"/>
          <a:ea typeface="+mj-ea"/>
          <a:cs typeface="+mj-cs"/>
          <a:sym typeface="Helvetica Neue"/>
        </a:defRPr>
      </a:lvl6pPr>
      <a:lvl7pPr marL="0" marR="0" indent="1371600" algn="l" defTabSz="825500" rtl="0" latinLnBrk="0">
        <a:lnSpc>
          <a:spcPct val="100000"/>
        </a:lnSpc>
        <a:spcBef>
          <a:spcPts val="0"/>
        </a:spcBef>
        <a:spcAft>
          <a:spcPts val="0"/>
        </a:spcAft>
        <a:buClrTx/>
        <a:buSzTx/>
        <a:buFontTx/>
        <a:buNone/>
        <a:tabLst/>
        <a:defRPr sz="5500" b="0" i="0" u="none" strike="noStrike" cap="none" spc="0" baseline="0">
          <a:ln>
            <a:noFill/>
          </a:ln>
          <a:solidFill>
            <a:srgbClr val="FFFFFF"/>
          </a:solidFill>
          <a:uFillTx/>
          <a:latin typeface="+mj-lt"/>
          <a:ea typeface="+mj-ea"/>
          <a:cs typeface="+mj-cs"/>
          <a:sym typeface="Helvetica Neue"/>
        </a:defRPr>
      </a:lvl7pPr>
      <a:lvl8pPr marL="0" marR="0" indent="1600200" algn="l" defTabSz="825500" rtl="0" latinLnBrk="0">
        <a:lnSpc>
          <a:spcPct val="100000"/>
        </a:lnSpc>
        <a:spcBef>
          <a:spcPts val="0"/>
        </a:spcBef>
        <a:spcAft>
          <a:spcPts val="0"/>
        </a:spcAft>
        <a:buClrTx/>
        <a:buSzTx/>
        <a:buFontTx/>
        <a:buNone/>
        <a:tabLst/>
        <a:defRPr sz="5500" b="0" i="0" u="none" strike="noStrike" cap="none" spc="0" baseline="0">
          <a:ln>
            <a:noFill/>
          </a:ln>
          <a:solidFill>
            <a:srgbClr val="FFFFFF"/>
          </a:solidFill>
          <a:uFillTx/>
          <a:latin typeface="+mj-lt"/>
          <a:ea typeface="+mj-ea"/>
          <a:cs typeface="+mj-cs"/>
          <a:sym typeface="Helvetica Neue"/>
        </a:defRPr>
      </a:lvl8pPr>
      <a:lvl9pPr marL="0" marR="0" indent="1828800" algn="l" defTabSz="825500" rtl="0" latinLnBrk="0">
        <a:lnSpc>
          <a:spcPct val="100000"/>
        </a:lnSpc>
        <a:spcBef>
          <a:spcPts val="0"/>
        </a:spcBef>
        <a:spcAft>
          <a:spcPts val="0"/>
        </a:spcAft>
        <a:buClrTx/>
        <a:buSzTx/>
        <a:buFontTx/>
        <a:buNone/>
        <a:tabLst/>
        <a:defRPr sz="5500" b="0" i="0" u="none" strike="noStrike" cap="none" spc="0" baseline="0">
          <a:ln>
            <a:noFill/>
          </a:ln>
          <a:solidFill>
            <a:srgbClr val="FFFFFF"/>
          </a:solidFill>
          <a:uFillTx/>
          <a:latin typeface="+mj-lt"/>
          <a:ea typeface="+mj-ea"/>
          <a:cs typeface="+mj-cs"/>
          <a:sym typeface="Helvetica Neue"/>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2.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2.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0.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pasted-image.pdf"/>
          <p:cNvPicPr>
            <a:picLocks noChangeAspect="1"/>
          </p:cNvPicPr>
          <p:nvPr/>
        </p:nvPicPr>
        <p:blipFill>
          <a:blip r:embed="rId2">
            <a:extLst/>
          </a:blip>
          <a:stretch>
            <a:fillRect/>
          </a:stretch>
        </p:blipFill>
        <p:spPr>
          <a:xfrm>
            <a:off x="-42674" y="-36749"/>
            <a:ext cx="24469348" cy="13789498"/>
          </a:xfrm>
          <a:prstGeom prst="rect">
            <a:avLst/>
          </a:prstGeom>
          <a:ln w="12700">
            <a:miter lim="400000"/>
          </a:ln>
        </p:spPr>
      </p:pic>
      <p:pic>
        <p:nvPicPr>
          <p:cNvPr id="292" name="pasted-image.pdf"/>
          <p:cNvPicPr>
            <a:picLocks noChangeAspect="1"/>
          </p:cNvPicPr>
          <p:nvPr/>
        </p:nvPicPr>
        <p:blipFill>
          <a:blip r:embed="rId3">
            <a:extLst/>
          </a:blip>
          <a:stretch>
            <a:fillRect/>
          </a:stretch>
        </p:blipFill>
        <p:spPr>
          <a:xfrm>
            <a:off x="14037733" y="2586566"/>
            <a:ext cx="10307637" cy="6694041"/>
          </a:xfrm>
          <a:prstGeom prst="rect">
            <a:avLst/>
          </a:prstGeom>
          <a:ln w="12700">
            <a:miter lim="400000"/>
          </a:ln>
        </p:spPr>
      </p:pic>
      <p:sp>
        <p:nvSpPr>
          <p:cNvPr id="294" name="Shape 294"/>
          <p:cNvSpPr/>
          <p:nvPr/>
        </p:nvSpPr>
        <p:spPr>
          <a:xfrm>
            <a:off x="1420140" y="2719618"/>
            <a:ext cx="11628375" cy="176287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1000" b="1">
                <a:latin typeface="+mj-lt"/>
                <a:ea typeface="+mj-ea"/>
                <a:cs typeface="+mj-cs"/>
                <a:sym typeface="Helvetica Neue"/>
              </a:defRPr>
            </a:pPr>
            <a:r>
              <a:t>IBM </a:t>
            </a:r>
            <a:r>
              <a:rPr b="0">
                <a:latin typeface="Helvetica Neue Light"/>
                <a:ea typeface="Helvetica Neue Light"/>
                <a:cs typeface="Helvetica Neue Light"/>
                <a:sym typeface="Helvetica Neue Light"/>
              </a:rPr>
              <a:t>Public Service</a:t>
            </a:r>
          </a:p>
        </p:txBody>
      </p:sp>
      <p:pic>
        <p:nvPicPr>
          <p:cNvPr id="295" name="pasted-image.pdf"/>
          <p:cNvPicPr>
            <a:picLocks noChangeAspect="1"/>
          </p:cNvPicPr>
          <p:nvPr/>
        </p:nvPicPr>
        <p:blipFill>
          <a:blip r:embed="rId4">
            <a:extLst/>
          </a:blip>
          <a:stretch>
            <a:fillRect/>
          </a:stretch>
        </p:blipFill>
        <p:spPr>
          <a:xfrm>
            <a:off x="22936479" y="12970185"/>
            <a:ext cx="975952" cy="394032"/>
          </a:xfrm>
          <a:prstGeom prst="rect">
            <a:avLst/>
          </a:prstGeom>
          <a:ln w="12700">
            <a:miter lim="400000"/>
          </a:ln>
        </p:spPr>
      </p:pic>
      <p:sp>
        <p:nvSpPr>
          <p:cNvPr id="296" name="Shape 296"/>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297" name="Shape 297"/>
          <p:cNvSpPr/>
          <p:nvPr/>
        </p:nvSpPr>
        <p:spPr>
          <a:xfrm>
            <a:off x="1548156" y="5189372"/>
            <a:ext cx="14209962" cy="468444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lstStyle/>
          <a:p>
            <a:pPr defTabSz="457200">
              <a:spcBef>
                <a:spcPts val="0"/>
              </a:spcBef>
              <a:defRPr sz="2900">
                <a:solidFill>
                  <a:srgbClr val="ECECED"/>
                </a:solidFill>
                <a:latin typeface="HelvNeue Light for IBM"/>
                <a:ea typeface="HelvNeue Light for IBM"/>
                <a:cs typeface="HelvNeue Light for IBM"/>
                <a:sym typeface="HelvNeue Light for IBM"/>
              </a:defRPr>
            </a:pPr>
            <a:r>
              <a:t>This template is designed to help you save time and energy, and also support a strong and consistent presentation of IBM Public Service’s brand.</a:t>
            </a:r>
          </a:p>
          <a:p>
            <a:pPr defTabSz="457200">
              <a:spcBef>
                <a:spcPts val="0"/>
              </a:spcBef>
              <a:defRPr sz="2900">
                <a:solidFill>
                  <a:srgbClr val="ECECED"/>
                </a:solidFill>
                <a:latin typeface="HelvNeue Light for IBM"/>
                <a:ea typeface="HelvNeue Light for IBM"/>
                <a:cs typeface="HelvNeue Light for IBM"/>
                <a:sym typeface="HelvNeue Light for IBM"/>
              </a:defRPr>
            </a:pPr>
            <a:endParaRPr dirty="0"/>
          </a:p>
          <a:p>
            <a:pPr defTabSz="457200">
              <a:spcBef>
                <a:spcPts val="0"/>
              </a:spcBef>
              <a:defRPr sz="2900">
                <a:solidFill>
                  <a:srgbClr val="ECECED"/>
                </a:solidFill>
                <a:latin typeface="HelvNeue Light for IBM"/>
                <a:ea typeface="HelvNeue Light for IBM"/>
                <a:cs typeface="HelvNeue Light for IBM"/>
                <a:sym typeface="HelvNeue Light for IBM"/>
              </a:defRPr>
            </a:pPr>
            <a:r>
              <a:rPr dirty="0"/>
              <a:t>These slides are meant to be used à la carte: Pick and choose the slides that are most appropriate for your purpose and your audience. Tailor this content as you see fit.   </a:t>
            </a:r>
          </a:p>
        </p:txBody>
      </p:sp>
      <p:sp>
        <p:nvSpPr>
          <p:cNvPr id="2" name="Rectangle 1"/>
          <p:cNvSpPr/>
          <p:nvPr/>
        </p:nvSpPr>
        <p:spPr>
          <a:xfrm>
            <a:off x="1548156" y="4234845"/>
            <a:ext cx="2475204" cy="247651"/>
          </a:xfrm>
          <a:prstGeom prst="rect">
            <a:avLst/>
          </a:prstGeom>
          <a:solidFill>
            <a:srgbClr val="7CC7FF"/>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BM-textures007-blue.jpg"/>
          <p:cNvPicPr>
            <a:picLocks noChangeAspect="1"/>
          </p:cNvPicPr>
          <p:nvPr/>
        </p:nvPicPr>
        <p:blipFill>
          <a:blip r:embed="rId2">
            <a:extLst>
              <a:ext uri="{BEBA8EAE-BF5A-486C-A8C5-ECC9F3942E4B}">
                <a14:imgProps xmlns:a14="http://schemas.microsoft.com/office/drawing/2010/main">
                  <a14:imgLayer r:embed="rId3">
                    <a14:imgEffect>
                      <a14:colorTemperature colorTemp="1953"/>
                    </a14:imgEffect>
                    <a14:imgEffect>
                      <a14:saturation sat="0"/>
                    </a14:imgEffect>
                  </a14:imgLayer>
                </a14:imgProps>
              </a:ext>
            </a:extLst>
          </a:blip>
          <a:srcRect t="13275" b="13275"/>
          <a:stretch>
            <a:fillRect/>
          </a:stretch>
        </p:blipFill>
        <p:spPr>
          <a:xfrm>
            <a:off x="-1" y="4834"/>
            <a:ext cx="24383849" cy="11939958"/>
          </a:xfrm>
          <a:prstGeom prst="rect">
            <a:avLst/>
          </a:prstGeom>
          <a:ln w="12700">
            <a:miter lim="400000"/>
          </a:ln>
        </p:spPr>
      </p:pic>
      <p:sp>
        <p:nvSpPr>
          <p:cNvPr id="9" name="Rectangle 8"/>
          <p:cNvSpPr/>
          <p:nvPr/>
        </p:nvSpPr>
        <p:spPr>
          <a:xfrm>
            <a:off x="0" y="11944792"/>
            <a:ext cx="24383848" cy="1771208"/>
          </a:xfrm>
          <a:prstGeom prst="rect">
            <a:avLst/>
          </a:prstGeom>
          <a:solidFill>
            <a:srgbClr val="24485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5" name="Shape 315"/>
          <p:cNvSpPr/>
          <p:nvPr/>
        </p:nvSpPr>
        <p:spPr>
          <a:xfrm>
            <a:off x="1412804" y="3855928"/>
            <a:ext cx="13814679" cy="34265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2000" b="1">
                <a:latin typeface="+mj-lt"/>
                <a:ea typeface="+mj-ea"/>
                <a:cs typeface="+mj-cs"/>
                <a:sym typeface="Helvetica Neue"/>
              </a:defRPr>
            </a:pPr>
            <a:r>
              <a:rPr dirty="0">
                <a:solidFill>
                  <a:srgbClr val="24485E"/>
                </a:solidFill>
              </a:rPr>
              <a:t>Client + IBM</a:t>
            </a:r>
          </a:p>
          <a:p>
            <a:pPr>
              <a:lnSpc>
                <a:spcPct val="90000"/>
              </a:lnSpc>
              <a:spcBef>
                <a:spcPts val="0"/>
              </a:spcBef>
              <a:defRPr sz="12000" b="1">
                <a:latin typeface="+mj-lt"/>
                <a:ea typeface="+mj-ea"/>
                <a:cs typeface="+mj-cs"/>
                <a:sym typeface="Helvetica Neue"/>
              </a:defRPr>
            </a:pPr>
            <a:r>
              <a:rPr dirty="0">
                <a:solidFill>
                  <a:srgbClr val="24485E"/>
                </a:solidFill>
              </a:rPr>
              <a:t>Success by design</a:t>
            </a:r>
          </a:p>
        </p:txBody>
      </p:sp>
      <p:sp>
        <p:nvSpPr>
          <p:cNvPr id="8" name="Rectangle 7"/>
          <p:cNvSpPr/>
          <p:nvPr/>
        </p:nvSpPr>
        <p:spPr>
          <a:xfrm>
            <a:off x="1562100" y="7161494"/>
            <a:ext cx="6157352" cy="279229"/>
          </a:xfrm>
          <a:prstGeom prst="rect">
            <a:avLst/>
          </a:prstGeom>
          <a:solidFill>
            <a:srgbClr val="D1472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0" name="pasted-image.pdf"/>
          <p:cNvPicPr>
            <a:picLocks noChangeAspect="1"/>
          </p:cNvPicPr>
          <p:nvPr/>
        </p:nvPicPr>
        <p:blipFill>
          <a:blip r:embed="rId4">
            <a:extLst/>
          </a:blip>
          <a:stretch>
            <a:fillRect/>
          </a:stretch>
        </p:blipFill>
        <p:spPr>
          <a:xfrm>
            <a:off x="22936479" y="12970185"/>
            <a:ext cx="975952" cy="394032"/>
          </a:xfrm>
          <a:prstGeom prst="rect">
            <a:avLst/>
          </a:prstGeom>
          <a:ln w="12700">
            <a:miter lim="400000"/>
          </a:ln>
        </p:spPr>
      </p:pic>
      <p:sp>
        <p:nvSpPr>
          <p:cNvPr id="11" name="Shape 303"/>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Tree>
    <p:extLst>
      <p:ext uri="{BB962C8B-B14F-4D97-AF65-F5344CB8AC3E}">
        <p14:creationId xmlns:p14="http://schemas.microsoft.com/office/powerpoint/2010/main" val="174679315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sted-image.pdf"/>
          <p:cNvPicPr>
            <a:picLocks noChangeAspect="1"/>
          </p:cNvPicPr>
          <p:nvPr/>
        </p:nvPicPr>
        <p:blipFill>
          <a:blip r:embed="rId2">
            <a:extLst/>
          </a:blip>
          <a:stretch>
            <a:fillRect/>
          </a:stretch>
        </p:blipFill>
        <p:spPr>
          <a:xfrm>
            <a:off x="-42674" y="-36749"/>
            <a:ext cx="24469348" cy="13789498"/>
          </a:xfrm>
          <a:prstGeom prst="rect">
            <a:avLst/>
          </a:prstGeom>
          <a:ln w="12700">
            <a:miter lim="400000"/>
          </a:ln>
        </p:spPr>
      </p:pic>
      <p:pic>
        <p:nvPicPr>
          <p:cNvPr id="7" name="pasted-image.pdf"/>
          <p:cNvPicPr>
            <a:picLocks noChangeAspect="1"/>
          </p:cNvPicPr>
          <p:nvPr/>
        </p:nvPicPr>
        <p:blipFill>
          <a:blip r:embed="rId3">
            <a:extLst/>
          </a:blip>
          <a:stretch>
            <a:fillRect/>
          </a:stretch>
        </p:blipFill>
        <p:spPr>
          <a:xfrm>
            <a:off x="-3327765" y="1575340"/>
            <a:ext cx="12366507" cy="9949168"/>
          </a:xfrm>
          <a:prstGeom prst="rect">
            <a:avLst/>
          </a:prstGeom>
          <a:ln w="25400"/>
        </p:spPr>
      </p:pic>
      <p:sp>
        <p:nvSpPr>
          <p:cNvPr id="8" name="Shape 139"/>
          <p:cNvSpPr txBox="1">
            <a:spLocks/>
          </p:cNvSpPr>
          <p:nvPr/>
        </p:nvSpPr>
        <p:spPr>
          <a:xfrm>
            <a:off x="9069014" y="4540758"/>
            <a:ext cx="18427701" cy="6083300"/>
          </a:xfrm>
          <a:prstGeom prst="rect">
            <a:avLst/>
          </a:prstGeom>
        </p:spPr>
        <p:txBody>
          <a:bodyPr lIns="0" tIns="0" rIns="0" bIns="0" anchor="t"/>
          <a:lst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marR="57150" indent="0" defTabSz="1282700" hangingPunct="1">
              <a:spcBef>
                <a:spcPts val="0"/>
              </a:spcBef>
              <a:buSzTx/>
              <a:buFontTx/>
              <a:buNone/>
              <a:defRPr sz="10000" b="1" spc="-200">
                <a:solidFill>
                  <a:srgbClr val="FFFFFF"/>
                </a:solidFill>
                <a:uFill>
                  <a:solidFill>
                    <a:srgbClr val="5E5E5E"/>
                  </a:solidFill>
                </a:uFill>
                <a:latin typeface="Helvetica Neue for IBM"/>
                <a:ea typeface="Helvetica Neue for IBM"/>
                <a:cs typeface="Helvetica Neue for IBM"/>
                <a:sym typeface="Helvetica Neue for IBM"/>
              </a:defRPr>
            </a:pPr>
            <a:r>
              <a:rPr lang="en-US" sz="10000" b="1" spc="-200" dirty="0" smtClean="0">
                <a:solidFill>
                  <a:srgbClr val="FFFFFF"/>
                </a:solidFill>
                <a:uFill>
                  <a:solidFill>
                    <a:srgbClr val="5E5E5E"/>
                  </a:solidFill>
                </a:uFill>
                <a:latin typeface="Helvetica Neue for IBM"/>
                <a:ea typeface="Helvetica Neue for IBM"/>
                <a:cs typeface="Helvetica Neue for IBM"/>
                <a:sym typeface="Helvetica Neue for IBM"/>
              </a:rPr>
              <a:t>Title of Presentation</a:t>
            </a:r>
          </a:p>
          <a:p>
            <a:pPr marL="0" marR="57150" indent="0" defTabSz="1282700" hangingPunct="1">
              <a:spcBef>
                <a:spcPts val="0"/>
              </a:spcBef>
              <a:buSzTx/>
              <a:buFontTx/>
              <a:buNone/>
              <a:defRPr sz="7200" spc="-144">
                <a:solidFill>
                  <a:srgbClr val="FFFFFF"/>
                </a:solidFill>
                <a:uFill>
                  <a:solidFill>
                    <a:srgbClr val="5E5E5E"/>
                  </a:solidFill>
                </a:uFill>
                <a:latin typeface="Helvetica Neue for IBM Medium"/>
                <a:ea typeface="Helvetica Neue for IBM Medium"/>
                <a:cs typeface="Helvetica Neue for IBM Medium"/>
                <a:sym typeface="Helvetica Neue for IBM Medium"/>
              </a:defRPr>
            </a:pPr>
            <a:r>
              <a:rPr lang="en-US" sz="7200" spc="-144" dirty="0" smtClean="0">
                <a:solidFill>
                  <a:srgbClr val="FFFFFF"/>
                </a:solidFill>
                <a:uFill>
                  <a:solidFill>
                    <a:srgbClr val="5E5E5E"/>
                  </a:solidFill>
                </a:uFill>
                <a:latin typeface="Helvetica Neue for IBM Medium"/>
                <a:ea typeface="Helvetica Neue for IBM Medium"/>
                <a:cs typeface="Helvetica Neue for IBM Medium"/>
                <a:sym typeface="Helvetica Neue for IBM Medium"/>
              </a:rPr>
              <a:t>Meeting Nov. 8, 2016</a:t>
            </a:r>
            <a:endParaRPr lang="en-US" sz="7200" spc="-144" dirty="0">
              <a:solidFill>
                <a:srgbClr val="FFFFFF"/>
              </a:solidFill>
              <a:uFill>
                <a:solidFill>
                  <a:srgbClr val="5E5E5E"/>
                </a:solidFill>
              </a:uFill>
              <a:latin typeface="Helvetica Neue for IBM Medium"/>
              <a:ea typeface="Helvetica Neue for IBM Medium"/>
              <a:cs typeface="Helvetica Neue for IBM Medium"/>
              <a:sym typeface="Helvetica Neue for IBM Medium"/>
            </a:endParaRPr>
          </a:p>
        </p:txBody>
      </p:sp>
      <p:sp>
        <p:nvSpPr>
          <p:cNvPr id="10" name="Shape 140"/>
          <p:cNvSpPr/>
          <p:nvPr/>
        </p:nvSpPr>
        <p:spPr>
          <a:xfrm>
            <a:off x="9038742" y="3292346"/>
            <a:ext cx="7826351" cy="1010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R="57150" defTabSz="1282700">
              <a:spcBef>
                <a:spcPts val="0"/>
              </a:spcBef>
              <a:defRPr sz="7200" spc="-144">
                <a:uFill>
                  <a:solidFill>
                    <a:srgbClr val="5E5E5E"/>
                  </a:solidFill>
                </a:uFill>
                <a:latin typeface="Helvetica Neue for IBM Medium"/>
                <a:ea typeface="Helvetica Neue for IBM Medium"/>
                <a:cs typeface="Helvetica Neue for IBM Medium"/>
                <a:sym typeface="Helvetica Neue for IBM Medium"/>
              </a:defRPr>
            </a:pPr>
            <a:r>
              <a:rPr dirty="0">
                <a:latin typeface="Helvetica Neue for IBM"/>
                <a:ea typeface="Helvetica Neue for IBM"/>
                <a:cs typeface="Helvetica Neue for IBM"/>
                <a:sym typeface="Helvetica Neue for IBM"/>
              </a:rPr>
              <a:t>IBM</a:t>
            </a:r>
            <a:r>
              <a:rPr dirty="0"/>
              <a:t> </a:t>
            </a:r>
            <a:r>
              <a:rPr b="1" dirty="0">
                <a:latin typeface="Helvetica Neue for IBM"/>
                <a:ea typeface="Helvetica Neue for IBM"/>
                <a:cs typeface="Helvetica Neue for IBM"/>
                <a:sym typeface="Helvetica Neue for IBM"/>
              </a:rPr>
              <a:t>Public Service</a:t>
            </a:r>
            <a:r>
              <a:rPr dirty="0"/>
              <a:t> </a:t>
            </a:r>
          </a:p>
        </p:txBody>
      </p:sp>
      <p:pic>
        <p:nvPicPr>
          <p:cNvPr id="12" name="pasted-image.pdf"/>
          <p:cNvPicPr>
            <a:picLocks noChangeAspect="1"/>
          </p:cNvPicPr>
          <p:nvPr/>
        </p:nvPicPr>
        <p:blipFill>
          <a:blip r:embed="rId4">
            <a:extLst/>
          </a:blip>
          <a:stretch>
            <a:fillRect/>
          </a:stretch>
        </p:blipFill>
        <p:spPr>
          <a:xfrm>
            <a:off x="22936479" y="12970185"/>
            <a:ext cx="975952" cy="394032"/>
          </a:xfrm>
          <a:prstGeom prst="rect">
            <a:avLst/>
          </a:prstGeom>
          <a:ln w="12700">
            <a:miter lim="400000"/>
          </a:ln>
        </p:spPr>
      </p:pic>
      <p:sp>
        <p:nvSpPr>
          <p:cNvPr id="13" name="Shape 303"/>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15" name="Rectangle 14"/>
          <p:cNvSpPr/>
          <p:nvPr/>
        </p:nvSpPr>
        <p:spPr>
          <a:xfrm>
            <a:off x="9038741" y="7345709"/>
            <a:ext cx="8058411" cy="329186"/>
          </a:xfrm>
          <a:prstGeom prst="rect">
            <a:avLst/>
          </a:prstGeom>
          <a:solidFill>
            <a:srgbClr val="C4E439"/>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8758241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9"/>
          <p:cNvSpPr txBox="1">
            <a:spLocks/>
          </p:cNvSpPr>
          <p:nvPr/>
        </p:nvSpPr>
        <p:spPr>
          <a:xfrm>
            <a:off x="9069014" y="4540758"/>
            <a:ext cx="18427701" cy="6083300"/>
          </a:xfrm>
          <a:prstGeom prst="rect">
            <a:avLst/>
          </a:prstGeom>
        </p:spPr>
        <p:txBody>
          <a:bodyPr lIns="0" tIns="0" rIns="0" bIns="0" anchor="t"/>
          <a:lst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marR="57150" indent="0" defTabSz="1282700" hangingPunct="1">
              <a:spcBef>
                <a:spcPts val="0"/>
              </a:spcBef>
              <a:buSzTx/>
              <a:buFontTx/>
              <a:buNone/>
              <a:defRPr sz="10000" b="1" spc="-200">
                <a:solidFill>
                  <a:srgbClr val="FFFFFF"/>
                </a:solidFill>
                <a:uFill>
                  <a:solidFill>
                    <a:srgbClr val="5E5E5E"/>
                  </a:solidFill>
                </a:uFill>
                <a:latin typeface="Helvetica Neue for IBM"/>
                <a:ea typeface="Helvetica Neue for IBM"/>
                <a:cs typeface="Helvetica Neue for IBM"/>
                <a:sym typeface="Helvetica Neue for IBM"/>
              </a:defRPr>
            </a:pPr>
            <a:r>
              <a:rPr lang="en-US" sz="10000" b="1" spc="-200" dirty="0" smtClean="0">
                <a:solidFill>
                  <a:srgbClr val="24485E"/>
                </a:solidFill>
                <a:uFill>
                  <a:solidFill>
                    <a:srgbClr val="5E5E5E"/>
                  </a:solidFill>
                </a:uFill>
                <a:latin typeface="Helvetica Neue for IBM"/>
                <a:ea typeface="Helvetica Neue for IBM"/>
                <a:cs typeface="Helvetica Neue for IBM"/>
                <a:sym typeface="Helvetica Neue for IBM"/>
              </a:rPr>
              <a:t>Title of Presentation</a:t>
            </a:r>
          </a:p>
          <a:p>
            <a:pPr marL="0" marR="57150" indent="0" defTabSz="1282700" hangingPunct="1">
              <a:spcBef>
                <a:spcPts val="0"/>
              </a:spcBef>
              <a:buSzTx/>
              <a:buFontTx/>
              <a:buNone/>
              <a:defRPr sz="7200" spc="-144">
                <a:solidFill>
                  <a:srgbClr val="FFFFFF"/>
                </a:solidFill>
                <a:uFill>
                  <a:solidFill>
                    <a:srgbClr val="5E5E5E"/>
                  </a:solidFill>
                </a:uFill>
                <a:latin typeface="Helvetica Neue for IBM Medium"/>
                <a:ea typeface="Helvetica Neue for IBM Medium"/>
                <a:cs typeface="Helvetica Neue for IBM Medium"/>
                <a:sym typeface="Helvetica Neue for IBM Medium"/>
              </a:defRPr>
            </a:pPr>
            <a:r>
              <a:rPr lang="en-US" sz="7200" spc="-144" dirty="0" smtClean="0">
                <a:solidFill>
                  <a:srgbClr val="24485E"/>
                </a:solidFill>
                <a:uFill>
                  <a:solidFill>
                    <a:srgbClr val="5E5E5E"/>
                  </a:solidFill>
                </a:uFill>
                <a:latin typeface="Helvetica Neue for IBM Medium"/>
                <a:ea typeface="Helvetica Neue for IBM Medium"/>
                <a:cs typeface="Helvetica Neue for IBM Medium"/>
                <a:sym typeface="Helvetica Neue for IBM Medium"/>
              </a:rPr>
              <a:t>Meeting Nov. 8, 2016</a:t>
            </a:r>
            <a:endParaRPr lang="en-US" sz="7200" spc="-144" dirty="0">
              <a:solidFill>
                <a:srgbClr val="24485E"/>
              </a:solidFill>
              <a:uFill>
                <a:solidFill>
                  <a:srgbClr val="5E5E5E"/>
                </a:solidFill>
              </a:uFill>
              <a:latin typeface="Helvetica Neue for IBM Medium"/>
              <a:ea typeface="Helvetica Neue for IBM Medium"/>
              <a:cs typeface="Helvetica Neue for IBM Medium"/>
              <a:sym typeface="Helvetica Neue for IBM Medium"/>
            </a:endParaRPr>
          </a:p>
        </p:txBody>
      </p:sp>
      <p:sp>
        <p:nvSpPr>
          <p:cNvPr id="10" name="Shape 140"/>
          <p:cNvSpPr/>
          <p:nvPr/>
        </p:nvSpPr>
        <p:spPr>
          <a:xfrm>
            <a:off x="9038742" y="3192514"/>
            <a:ext cx="7870937"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R="57150" defTabSz="1282700">
              <a:spcBef>
                <a:spcPts val="0"/>
              </a:spcBef>
              <a:defRPr sz="7200" spc="-144">
                <a:uFill>
                  <a:solidFill>
                    <a:srgbClr val="5E5E5E"/>
                  </a:solidFill>
                </a:uFill>
                <a:latin typeface="Helvetica Neue for IBM Medium"/>
                <a:ea typeface="Helvetica Neue for IBM Medium"/>
                <a:cs typeface="Helvetica Neue for IBM Medium"/>
                <a:sym typeface="Helvetica Neue for IBM Medium"/>
              </a:defRPr>
            </a:pPr>
            <a:r>
              <a:rPr dirty="0">
                <a:solidFill>
                  <a:srgbClr val="24485E"/>
                </a:solidFill>
                <a:latin typeface="Helvetica Neue for IBM"/>
                <a:ea typeface="Helvetica Neue for IBM"/>
                <a:cs typeface="Helvetica Neue for IBM"/>
                <a:sym typeface="Helvetica Neue for IBM"/>
              </a:rPr>
              <a:t>IBM</a:t>
            </a:r>
            <a:r>
              <a:rPr dirty="0">
                <a:solidFill>
                  <a:srgbClr val="24485E"/>
                </a:solidFill>
              </a:rPr>
              <a:t> </a:t>
            </a:r>
            <a:r>
              <a:rPr b="1" dirty="0">
                <a:solidFill>
                  <a:srgbClr val="24485E"/>
                </a:solidFill>
                <a:latin typeface="Helvetica Neue for IBM"/>
                <a:ea typeface="Helvetica Neue for IBM"/>
                <a:cs typeface="Helvetica Neue for IBM"/>
                <a:sym typeface="Helvetica Neue for IBM"/>
              </a:rPr>
              <a:t>Public Service</a:t>
            </a:r>
            <a:r>
              <a:rPr dirty="0">
                <a:solidFill>
                  <a:srgbClr val="24485E"/>
                </a:solidFill>
              </a:rPr>
              <a:t> </a:t>
            </a:r>
          </a:p>
        </p:txBody>
      </p:sp>
      <p:sp>
        <p:nvSpPr>
          <p:cNvPr id="15" name="Rectangle 14"/>
          <p:cNvSpPr/>
          <p:nvPr/>
        </p:nvSpPr>
        <p:spPr>
          <a:xfrm>
            <a:off x="9038741" y="7345709"/>
            <a:ext cx="8058411" cy="329186"/>
          </a:xfrm>
          <a:prstGeom prst="rect">
            <a:avLst/>
          </a:prstGeom>
          <a:solidFill>
            <a:srgbClr val="C4E43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9"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
        <p:nvSpPr>
          <p:cNvPr id="14" name="Shape 313"/>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2" name="Picture 1"/>
          <p:cNvPicPr>
            <a:picLocks noChangeAspect="1"/>
          </p:cNvPicPr>
          <p:nvPr/>
        </p:nvPicPr>
        <p:blipFill>
          <a:blip r:embed="rId3"/>
          <a:stretch>
            <a:fillRect/>
          </a:stretch>
        </p:blipFill>
        <p:spPr>
          <a:xfrm>
            <a:off x="-2112161" y="2480183"/>
            <a:ext cx="10077824" cy="8143875"/>
          </a:xfrm>
          <a:prstGeom prst="rect">
            <a:avLst/>
          </a:prstGeom>
        </p:spPr>
      </p:pic>
    </p:spTree>
    <p:extLst>
      <p:ext uri="{BB962C8B-B14F-4D97-AF65-F5344CB8AC3E}">
        <p14:creationId xmlns:p14="http://schemas.microsoft.com/office/powerpoint/2010/main" val="18179344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4" y="-24005"/>
            <a:ext cx="24492006" cy="13776753"/>
          </a:xfrm>
          <a:prstGeom prst="rect">
            <a:avLst/>
          </a:prstGeom>
        </p:spPr>
      </p:pic>
      <p:pic>
        <p:nvPicPr>
          <p:cNvPr id="6" name="pasted-image.pdf"/>
          <p:cNvPicPr>
            <a:picLocks noChangeAspect="1"/>
          </p:cNvPicPr>
          <p:nvPr/>
        </p:nvPicPr>
        <p:blipFill>
          <a:blip r:embed="rId4">
            <a:alphaModFix amt="85000"/>
            <a:extLst/>
          </a:blip>
          <a:stretch>
            <a:fillRect/>
          </a:stretch>
        </p:blipFill>
        <p:spPr>
          <a:xfrm>
            <a:off x="-42674" y="-36749"/>
            <a:ext cx="24469348" cy="13789498"/>
          </a:xfrm>
          <a:prstGeom prst="rect">
            <a:avLst/>
          </a:prstGeom>
          <a:ln w="12700">
            <a:miter lim="400000"/>
          </a:ln>
        </p:spPr>
      </p:pic>
      <p:sp>
        <p:nvSpPr>
          <p:cNvPr id="398" name="Shape 398"/>
          <p:cNvSpPr/>
          <p:nvPr/>
        </p:nvSpPr>
        <p:spPr>
          <a:xfrm>
            <a:off x="3576751" y="5572760"/>
            <a:ext cx="17230498" cy="257048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57150" marR="57150" algn="ctr" defTabSz="1282700">
              <a:spcBef>
                <a:spcPts val="0"/>
              </a:spcBef>
              <a:defRPr sz="8800" spc="-264">
                <a:uFill>
                  <a:solidFill>
                    <a:srgbClr val="5E5E5E"/>
                  </a:solidFill>
                </a:uFill>
                <a:latin typeface="HelvNeue Light for IBM"/>
                <a:ea typeface="HelvNeue Light for IBM"/>
                <a:cs typeface="HelvNeue Light for IBM"/>
                <a:sym typeface="HelvNeue Light for IBM"/>
              </a:defRPr>
            </a:pPr>
            <a:r>
              <a:t>“There’s one key to our future growth: </a:t>
            </a:r>
            <a:br/>
            <a:r>
              <a:rPr>
                <a:uFill>
                  <a:solidFill>
                    <a:srgbClr val="1EB2EE"/>
                  </a:solidFill>
                </a:uFill>
              </a:rPr>
              <a:t>the client experience</a:t>
            </a:r>
            <a:r>
              <a:t>.”</a:t>
            </a:r>
          </a:p>
        </p:txBody>
      </p:sp>
      <p:pic>
        <p:nvPicPr>
          <p:cNvPr id="399" name="pasted-image.pdf"/>
          <p:cNvPicPr>
            <a:picLocks noChangeAspect="1"/>
          </p:cNvPicPr>
          <p:nvPr/>
        </p:nvPicPr>
        <p:blipFill>
          <a:blip r:embed="rId5">
            <a:extLst/>
          </a:blip>
          <a:stretch>
            <a:fillRect/>
          </a:stretch>
        </p:blipFill>
        <p:spPr>
          <a:xfrm>
            <a:off x="22936479" y="12970185"/>
            <a:ext cx="975952" cy="394032"/>
          </a:xfrm>
          <a:prstGeom prst="rect">
            <a:avLst/>
          </a:prstGeom>
          <a:ln w="12700">
            <a:miter lim="400000"/>
          </a:ln>
        </p:spPr>
      </p:pic>
      <p:sp>
        <p:nvSpPr>
          <p:cNvPr id="400" name="Shape 400"/>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35000"/>
            <a:extLst>
              <a:ext uri="{BEBA8EAE-BF5A-486C-A8C5-ECC9F3942E4B}">
                <a14:imgProps xmlns:a14="http://schemas.microsoft.com/office/drawing/2010/main">
                  <a14:imgLayer r:embed="rId4">
                    <a14:imgEffect>
                      <a14:colorTemperature colorTemp="6877"/>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24492006" cy="13776753"/>
          </a:xfrm>
          <a:prstGeom prst="rect">
            <a:avLst/>
          </a:prstGeom>
        </p:spPr>
      </p:pic>
      <p:sp>
        <p:nvSpPr>
          <p:cNvPr id="398" name="Shape 398"/>
          <p:cNvSpPr/>
          <p:nvPr/>
        </p:nvSpPr>
        <p:spPr>
          <a:xfrm>
            <a:off x="2815329" y="4680962"/>
            <a:ext cx="18353294" cy="281102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57150" marR="57150" algn="ctr" defTabSz="1282700">
              <a:spcBef>
                <a:spcPts val="0"/>
              </a:spcBef>
              <a:defRPr sz="8800" spc="-264">
                <a:uFill>
                  <a:solidFill>
                    <a:srgbClr val="5E5E5E"/>
                  </a:solidFill>
                </a:uFill>
                <a:latin typeface="HelvNeue Light for IBM"/>
                <a:ea typeface="HelvNeue Light for IBM"/>
                <a:cs typeface="HelvNeue Light for IBM"/>
                <a:sym typeface="HelvNeue Light for IBM"/>
              </a:defRPr>
            </a:pPr>
            <a:r>
              <a:rPr dirty="0">
                <a:solidFill>
                  <a:srgbClr val="24485E"/>
                </a:solidFill>
                <a:latin typeface="+mj-lt"/>
              </a:rPr>
              <a:t>“There’s one key to our future growth: </a:t>
            </a:r>
            <a:br>
              <a:rPr dirty="0">
                <a:solidFill>
                  <a:srgbClr val="24485E"/>
                </a:solidFill>
                <a:latin typeface="+mj-lt"/>
              </a:rPr>
            </a:br>
            <a:r>
              <a:rPr dirty="0">
                <a:solidFill>
                  <a:srgbClr val="24485E"/>
                </a:solidFill>
                <a:uFill>
                  <a:solidFill>
                    <a:srgbClr val="1EB2EE"/>
                  </a:solidFill>
                </a:uFill>
                <a:latin typeface="+mj-lt"/>
              </a:rPr>
              <a:t>the client experience</a:t>
            </a:r>
            <a:r>
              <a:rPr dirty="0">
                <a:solidFill>
                  <a:srgbClr val="24485E"/>
                </a:solidFill>
                <a:latin typeface="+mj-lt"/>
              </a:rPr>
              <a:t>.”</a:t>
            </a:r>
          </a:p>
        </p:txBody>
      </p:sp>
      <p:pic>
        <p:nvPicPr>
          <p:cNvPr id="7" name="pasted-image.pdf"/>
          <p:cNvPicPr>
            <a:picLocks noChangeAspect="1"/>
          </p:cNvPicPr>
          <p:nvPr/>
        </p:nvPicPr>
        <p:blipFill>
          <a:blip r:embed="rId5">
            <a:extLst/>
          </a:blip>
          <a:stretch>
            <a:fillRect/>
          </a:stretch>
        </p:blipFill>
        <p:spPr>
          <a:xfrm>
            <a:off x="22936479" y="12977680"/>
            <a:ext cx="975952" cy="394032"/>
          </a:xfrm>
          <a:prstGeom prst="rect">
            <a:avLst/>
          </a:prstGeom>
          <a:ln w="12700">
            <a:miter lim="400000"/>
          </a:ln>
        </p:spPr>
      </p:pic>
      <p:sp>
        <p:nvSpPr>
          <p:cNvPr id="8" name="Shape 313"/>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spTree>
    <p:extLst>
      <p:ext uri="{BB962C8B-B14F-4D97-AF65-F5344CB8AC3E}">
        <p14:creationId xmlns:p14="http://schemas.microsoft.com/office/powerpoint/2010/main" val="16684853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17190779489_9dbc99e67b_k.jpg"/>
          <p:cNvPicPr>
            <a:picLocks noChangeAspect="1"/>
          </p:cNvPicPr>
          <p:nvPr/>
        </p:nvPicPr>
        <p:blipFill>
          <a:blip r:embed="rId2">
            <a:extLst/>
          </a:blip>
          <a:stretch>
            <a:fillRect/>
          </a:stretch>
        </p:blipFill>
        <p:spPr>
          <a:xfrm>
            <a:off x="3767328" y="0"/>
            <a:ext cx="20616672" cy="13720958"/>
          </a:xfrm>
          <a:prstGeom prst="rect">
            <a:avLst/>
          </a:prstGeom>
          <a:ln w="25400"/>
        </p:spPr>
      </p:pic>
      <p:sp>
        <p:nvSpPr>
          <p:cNvPr id="10" name="Shape 455"/>
          <p:cNvSpPr/>
          <p:nvPr/>
        </p:nvSpPr>
        <p:spPr>
          <a:xfrm>
            <a:off x="0" y="7592"/>
            <a:ext cx="10156192" cy="13708408"/>
          </a:xfrm>
          <a:custGeom>
            <a:avLst/>
            <a:gdLst>
              <a:gd name="connsiteX0" fmla="*/ 21600 w 21600"/>
              <a:gd name="connsiteY0" fmla="*/ 10680 h 21446"/>
              <a:gd name="connsiteX1" fmla="*/ 15052 w 21600"/>
              <a:gd name="connsiteY1" fmla="*/ 0 h 21446"/>
              <a:gd name="connsiteX2" fmla="*/ 6520 w 21600"/>
              <a:gd name="connsiteY2" fmla="*/ 2651 h 21446"/>
              <a:gd name="connsiteX3" fmla="*/ 0 w 21600"/>
              <a:gd name="connsiteY3" fmla="*/ 21446 h 21446"/>
              <a:gd name="connsiteX4" fmla="*/ 15057 w 21600"/>
              <a:gd name="connsiteY4" fmla="*/ 21317 h 21446"/>
              <a:gd name="connsiteX5" fmla="*/ 21600 w 21600"/>
              <a:gd name="connsiteY5" fmla="*/ 10680 h 21446"/>
              <a:gd name="connsiteX0" fmla="*/ 21600 w 21600"/>
              <a:gd name="connsiteY0" fmla="*/ 10732 h 21498"/>
              <a:gd name="connsiteX1" fmla="*/ 15052 w 21600"/>
              <a:gd name="connsiteY1" fmla="*/ 52 h 21498"/>
              <a:gd name="connsiteX2" fmla="*/ 3700 w 21600"/>
              <a:gd name="connsiteY2" fmla="*/ 0 h 21498"/>
              <a:gd name="connsiteX3" fmla="*/ 0 w 21600"/>
              <a:gd name="connsiteY3" fmla="*/ 21498 h 21498"/>
              <a:gd name="connsiteX4" fmla="*/ 15057 w 21600"/>
              <a:gd name="connsiteY4" fmla="*/ 21369 h 21498"/>
              <a:gd name="connsiteX5" fmla="*/ 21600 w 21600"/>
              <a:gd name="connsiteY5" fmla="*/ 10732 h 21498"/>
              <a:gd name="connsiteX0" fmla="*/ 21600 w 21600"/>
              <a:gd name="connsiteY0" fmla="*/ 10732 h 21498"/>
              <a:gd name="connsiteX1" fmla="*/ 14879 w 21600"/>
              <a:gd name="connsiteY1" fmla="*/ 1 h 21498"/>
              <a:gd name="connsiteX2" fmla="*/ 3700 w 21600"/>
              <a:gd name="connsiteY2" fmla="*/ 0 h 21498"/>
              <a:gd name="connsiteX3" fmla="*/ 0 w 21600"/>
              <a:gd name="connsiteY3" fmla="*/ 21498 h 21498"/>
              <a:gd name="connsiteX4" fmla="*/ 15057 w 21600"/>
              <a:gd name="connsiteY4" fmla="*/ 21369 h 21498"/>
              <a:gd name="connsiteX5" fmla="*/ 21600 w 21600"/>
              <a:gd name="connsiteY5" fmla="*/ 10732 h 21498"/>
              <a:gd name="connsiteX0" fmla="*/ 17900 w 17900"/>
              <a:gd name="connsiteY0" fmla="*/ 10732 h 21369"/>
              <a:gd name="connsiteX1" fmla="*/ 11179 w 17900"/>
              <a:gd name="connsiteY1" fmla="*/ 1 h 21369"/>
              <a:gd name="connsiteX2" fmla="*/ 0 w 17900"/>
              <a:gd name="connsiteY2" fmla="*/ 0 h 21369"/>
              <a:gd name="connsiteX3" fmla="*/ 3955 w 17900"/>
              <a:gd name="connsiteY3" fmla="*/ 20529 h 21369"/>
              <a:gd name="connsiteX4" fmla="*/ 11357 w 17900"/>
              <a:gd name="connsiteY4" fmla="*/ 21369 h 21369"/>
              <a:gd name="connsiteX5" fmla="*/ 17900 w 17900"/>
              <a:gd name="connsiteY5" fmla="*/ 10732 h 21369"/>
              <a:gd name="connsiteX0" fmla="*/ 17900 w 17900"/>
              <a:gd name="connsiteY0" fmla="*/ 10732 h 21549"/>
              <a:gd name="connsiteX1" fmla="*/ 11179 w 17900"/>
              <a:gd name="connsiteY1" fmla="*/ 1 h 21549"/>
              <a:gd name="connsiteX2" fmla="*/ 0 w 17900"/>
              <a:gd name="connsiteY2" fmla="*/ 0 h 21549"/>
              <a:gd name="connsiteX3" fmla="*/ 41 w 17900"/>
              <a:gd name="connsiteY3" fmla="*/ 21549 h 21549"/>
              <a:gd name="connsiteX4" fmla="*/ 11357 w 17900"/>
              <a:gd name="connsiteY4" fmla="*/ 21369 h 21549"/>
              <a:gd name="connsiteX5" fmla="*/ 17900 w 17900"/>
              <a:gd name="connsiteY5" fmla="*/ 10732 h 21549"/>
              <a:gd name="connsiteX0" fmla="*/ 17900 w 17900"/>
              <a:gd name="connsiteY0" fmla="*/ 10732 h 22491"/>
              <a:gd name="connsiteX1" fmla="*/ 11179 w 17900"/>
              <a:gd name="connsiteY1" fmla="*/ 1 h 22491"/>
              <a:gd name="connsiteX2" fmla="*/ 0 w 17900"/>
              <a:gd name="connsiteY2" fmla="*/ 0 h 22491"/>
              <a:gd name="connsiteX3" fmla="*/ 41 w 17900"/>
              <a:gd name="connsiteY3" fmla="*/ 21549 h 22491"/>
              <a:gd name="connsiteX4" fmla="*/ 11357 w 17900"/>
              <a:gd name="connsiteY4" fmla="*/ 22491 h 22491"/>
              <a:gd name="connsiteX5" fmla="*/ 17900 w 17900"/>
              <a:gd name="connsiteY5" fmla="*/ 10732 h 22491"/>
              <a:gd name="connsiteX0" fmla="*/ 17900 w 17900"/>
              <a:gd name="connsiteY0" fmla="*/ 10732 h 21549"/>
              <a:gd name="connsiteX1" fmla="*/ 11179 w 17900"/>
              <a:gd name="connsiteY1" fmla="*/ 1 h 21549"/>
              <a:gd name="connsiteX2" fmla="*/ 0 w 17900"/>
              <a:gd name="connsiteY2" fmla="*/ 0 h 21549"/>
              <a:gd name="connsiteX3" fmla="*/ 41 w 17900"/>
              <a:gd name="connsiteY3" fmla="*/ 21549 h 21549"/>
              <a:gd name="connsiteX4" fmla="*/ 7788 w 17900"/>
              <a:gd name="connsiteY4" fmla="*/ 21063 h 21549"/>
              <a:gd name="connsiteX5" fmla="*/ 17900 w 17900"/>
              <a:gd name="connsiteY5" fmla="*/ 10732 h 21549"/>
              <a:gd name="connsiteX0" fmla="*/ 17900 w 17900"/>
              <a:gd name="connsiteY0" fmla="*/ 10732 h 21549"/>
              <a:gd name="connsiteX1" fmla="*/ 11179 w 17900"/>
              <a:gd name="connsiteY1" fmla="*/ 1 h 21549"/>
              <a:gd name="connsiteX2" fmla="*/ 0 w 17900"/>
              <a:gd name="connsiteY2" fmla="*/ 0 h 21549"/>
              <a:gd name="connsiteX3" fmla="*/ 41 w 17900"/>
              <a:gd name="connsiteY3" fmla="*/ 21549 h 21549"/>
              <a:gd name="connsiteX4" fmla="*/ 11241 w 17900"/>
              <a:gd name="connsiteY4" fmla="*/ 21522 h 21549"/>
              <a:gd name="connsiteX5" fmla="*/ 17900 w 17900"/>
              <a:gd name="connsiteY5" fmla="*/ 10732 h 21549"/>
              <a:gd name="connsiteX0" fmla="*/ 17900 w 17900"/>
              <a:gd name="connsiteY0" fmla="*/ 10732 h 21522"/>
              <a:gd name="connsiteX1" fmla="*/ 11179 w 17900"/>
              <a:gd name="connsiteY1" fmla="*/ 1 h 21522"/>
              <a:gd name="connsiteX2" fmla="*/ 0 w 17900"/>
              <a:gd name="connsiteY2" fmla="*/ 0 h 21522"/>
              <a:gd name="connsiteX3" fmla="*/ 1008 w 17900"/>
              <a:gd name="connsiteY3" fmla="*/ 20778 h 21522"/>
              <a:gd name="connsiteX4" fmla="*/ 11241 w 17900"/>
              <a:gd name="connsiteY4" fmla="*/ 21522 h 21522"/>
              <a:gd name="connsiteX5" fmla="*/ 17900 w 17900"/>
              <a:gd name="connsiteY5" fmla="*/ 10732 h 21522"/>
              <a:gd name="connsiteX0" fmla="*/ 17900 w 17900"/>
              <a:gd name="connsiteY0" fmla="*/ 10732 h 21522"/>
              <a:gd name="connsiteX1" fmla="*/ 11179 w 17900"/>
              <a:gd name="connsiteY1" fmla="*/ 1 h 21522"/>
              <a:gd name="connsiteX2" fmla="*/ 0 w 17900"/>
              <a:gd name="connsiteY2" fmla="*/ 0 h 21522"/>
              <a:gd name="connsiteX3" fmla="*/ 9 w 17900"/>
              <a:gd name="connsiteY3" fmla="*/ 21406 h 21522"/>
              <a:gd name="connsiteX4" fmla="*/ 11241 w 17900"/>
              <a:gd name="connsiteY4" fmla="*/ 21522 h 21522"/>
              <a:gd name="connsiteX5" fmla="*/ 17900 w 17900"/>
              <a:gd name="connsiteY5" fmla="*/ 10732 h 21522"/>
              <a:gd name="connsiteX0" fmla="*/ 17900 w 17900"/>
              <a:gd name="connsiteY0" fmla="*/ 10732 h 21522"/>
              <a:gd name="connsiteX1" fmla="*/ 11179 w 17900"/>
              <a:gd name="connsiteY1" fmla="*/ 1 h 21522"/>
              <a:gd name="connsiteX2" fmla="*/ 0 w 17900"/>
              <a:gd name="connsiteY2" fmla="*/ 0 h 21522"/>
              <a:gd name="connsiteX3" fmla="*/ 9 w 17900"/>
              <a:gd name="connsiteY3" fmla="*/ 21406 h 21522"/>
              <a:gd name="connsiteX4" fmla="*/ 11241 w 17900"/>
              <a:gd name="connsiteY4" fmla="*/ 21522 h 21522"/>
              <a:gd name="connsiteX5" fmla="*/ 17900 w 17900"/>
              <a:gd name="connsiteY5" fmla="*/ 10732 h 21522"/>
              <a:gd name="connsiteX0" fmla="*/ 17900 w 17900"/>
              <a:gd name="connsiteY0" fmla="*/ 10732 h 21406"/>
              <a:gd name="connsiteX1" fmla="*/ 11179 w 17900"/>
              <a:gd name="connsiteY1" fmla="*/ 1 h 21406"/>
              <a:gd name="connsiteX2" fmla="*/ 0 w 17900"/>
              <a:gd name="connsiteY2" fmla="*/ 0 h 21406"/>
              <a:gd name="connsiteX3" fmla="*/ 9 w 17900"/>
              <a:gd name="connsiteY3" fmla="*/ 21406 h 21406"/>
              <a:gd name="connsiteX4" fmla="*/ 11080 w 17900"/>
              <a:gd name="connsiteY4" fmla="*/ 21094 h 21406"/>
              <a:gd name="connsiteX5" fmla="*/ 17900 w 17900"/>
              <a:gd name="connsiteY5" fmla="*/ 10732 h 21406"/>
              <a:gd name="connsiteX0" fmla="*/ 17900 w 17900"/>
              <a:gd name="connsiteY0" fmla="*/ 10732 h 21408"/>
              <a:gd name="connsiteX1" fmla="*/ 11179 w 17900"/>
              <a:gd name="connsiteY1" fmla="*/ 1 h 21408"/>
              <a:gd name="connsiteX2" fmla="*/ 0 w 17900"/>
              <a:gd name="connsiteY2" fmla="*/ 0 h 21408"/>
              <a:gd name="connsiteX3" fmla="*/ 9 w 17900"/>
              <a:gd name="connsiteY3" fmla="*/ 21406 h 21408"/>
              <a:gd name="connsiteX4" fmla="*/ 11209 w 17900"/>
              <a:gd name="connsiteY4" fmla="*/ 21408 h 21408"/>
              <a:gd name="connsiteX5" fmla="*/ 17900 w 17900"/>
              <a:gd name="connsiteY5" fmla="*/ 10732 h 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00" h="21408" extrusionOk="0">
                <a:moveTo>
                  <a:pt x="17900" y="10732"/>
                </a:moveTo>
                <a:lnTo>
                  <a:pt x="11179" y="1"/>
                </a:lnTo>
                <a:lnTo>
                  <a:pt x="0" y="0"/>
                </a:lnTo>
                <a:cubicBezTo>
                  <a:pt x="14" y="7183"/>
                  <a:pt x="-5" y="14223"/>
                  <a:pt x="9" y="21406"/>
                </a:cubicBezTo>
                <a:lnTo>
                  <a:pt x="11209" y="21408"/>
                </a:lnTo>
                <a:lnTo>
                  <a:pt x="17900" y="10732"/>
                </a:lnTo>
                <a:close/>
              </a:path>
            </a:pathLst>
          </a:custGeom>
          <a:solidFill>
            <a:srgbClr val="24485E"/>
          </a:solidFill>
          <a:ln w="12700">
            <a:miter lim="400000"/>
          </a:ln>
        </p:spPr>
        <p:txBody>
          <a:bodyPr lIns="50800" tIns="50800" rIns="50800" bIns="50800" anchor="ctr"/>
          <a:lstStyle/>
          <a:p>
            <a:pPr algn="ctr">
              <a:spcBef>
                <a:spcPts val="0"/>
              </a:spcBef>
              <a:defRPr sz="3200">
                <a:solidFill>
                  <a:srgbClr val="DFE9E9"/>
                </a:solidFill>
                <a:latin typeface="+mn-lt"/>
                <a:ea typeface="+mn-ea"/>
                <a:cs typeface="+mn-cs"/>
                <a:sym typeface="Helvetica Light"/>
              </a:defRPr>
            </a:pPr>
            <a:endParaRPr/>
          </a:p>
        </p:txBody>
      </p:sp>
      <p:sp>
        <p:nvSpPr>
          <p:cNvPr id="447" name="Shape 447"/>
          <p:cNvSpPr/>
          <p:nvPr/>
        </p:nvSpPr>
        <p:spPr>
          <a:xfrm>
            <a:off x="17988102" y="9241536"/>
            <a:ext cx="6102354" cy="12105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lnSpc>
                <a:spcPct val="70000"/>
              </a:lnSpc>
              <a:spcBef>
                <a:spcPts val="0"/>
              </a:spcBef>
              <a:defRPr sz="3600">
                <a:solidFill>
                  <a:srgbClr val="53585F"/>
                </a:solidFill>
                <a:latin typeface="Lubalin Book for IBM"/>
                <a:ea typeface="Lubalin Book for IBM"/>
                <a:cs typeface="Lubalin Book for IBM"/>
                <a:sym typeface="Lubalin Book for IBM"/>
              </a:defRPr>
            </a:lvl1pPr>
          </a:lstStyle>
          <a:p>
            <a:pPr algn="l">
              <a:lnSpc>
                <a:spcPct val="100000"/>
              </a:lnSpc>
            </a:pPr>
            <a:r>
              <a:rPr lang="en-US" dirty="0" smtClean="0">
                <a:solidFill>
                  <a:schemeClr val="bg1"/>
                </a:solidFill>
              </a:rPr>
              <a:t>Diversity in thought makes for strong solutions</a:t>
            </a:r>
            <a:endParaRPr dirty="0">
              <a:solidFill>
                <a:schemeClr val="bg1"/>
              </a:solidFill>
            </a:endParaRPr>
          </a:p>
        </p:txBody>
      </p:sp>
      <p:sp>
        <p:nvSpPr>
          <p:cNvPr id="449" name="Shape 449"/>
          <p:cNvSpPr/>
          <p:nvPr/>
        </p:nvSpPr>
        <p:spPr>
          <a:xfrm>
            <a:off x="1534229" y="4858694"/>
            <a:ext cx="6298923" cy="886489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lstStyle/>
          <a:p>
            <a:pPr>
              <a:spcBef>
                <a:spcPts val="0"/>
              </a:spcBef>
              <a:defRPr sz="4800">
                <a:latin typeface="Lubalin Demi for IBM"/>
                <a:ea typeface="Lubalin Demi for IBM"/>
                <a:cs typeface="Lubalin Demi for IBM"/>
                <a:sym typeface="Lubalin Demi for IBM"/>
              </a:defRPr>
            </a:pPr>
            <a:r>
              <a:rPr dirty="0"/>
              <a:t>Title Header for This</a:t>
            </a:r>
          </a:p>
          <a:p>
            <a:pPr>
              <a:spcBef>
                <a:spcPts val="0"/>
              </a:spcBef>
              <a:defRPr sz="4800">
                <a:latin typeface="Lubalin Demi for IBM"/>
                <a:ea typeface="Lubalin Demi for IBM"/>
                <a:cs typeface="Lubalin Demi for IBM"/>
                <a:sym typeface="Lubalin Demi for IBM"/>
              </a:defRPr>
            </a:pPr>
            <a:r>
              <a:rPr dirty="0"/>
              <a:t>Slide Topic</a:t>
            </a:r>
          </a:p>
          <a:p>
            <a:pPr>
              <a:spcBef>
                <a:spcPts val="0"/>
              </a:spcBef>
              <a:defRPr sz="3600">
                <a:latin typeface="Lubalin Book for IBM"/>
                <a:ea typeface="Lubalin Book for IBM"/>
                <a:cs typeface="Lubalin Book for IBM"/>
                <a:sym typeface="Lubalin Book for IBM"/>
              </a:defRPr>
            </a:pPr>
            <a:r>
              <a:rPr dirty="0"/>
              <a:t>Consider having less words</a:t>
            </a:r>
          </a:p>
          <a:p>
            <a:pPr>
              <a:spcBef>
                <a:spcPts val="0"/>
              </a:spcBef>
              <a:defRPr sz="3600">
                <a:latin typeface="Lubalin Book for IBM"/>
                <a:ea typeface="Lubalin Book for IBM"/>
                <a:cs typeface="Lubalin Book for IBM"/>
                <a:sym typeface="Lubalin Book for IBM"/>
              </a:defRPr>
            </a:pPr>
            <a:r>
              <a:rPr dirty="0"/>
              <a:t>and emphasizing the content through images</a:t>
            </a:r>
          </a:p>
          <a:p>
            <a:pPr>
              <a:spcBef>
                <a:spcPts val="0"/>
              </a:spcBef>
              <a:defRPr sz="3600">
                <a:latin typeface="Lubalin Book for IBM"/>
                <a:ea typeface="Lubalin Book for IBM"/>
                <a:cs typeface="Lubalin Book for IBM"/>
                <a:sym typeface="Lubalin Book for IBM"/>
              </a:defRPr>
            </a:pPr>
            <a:r>
              <a:rPr dirty="0"/>
              <a:t>Images say a lot!</a:t>
            </a:r>
          </a:p>
        </p:txBody>
      </p:sp>
      <p:sp>
        <p:nvSpPr>
          <p:cNvPr id="450" name="Shape 450"/>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451" name="pasted-image.pdf"/>
          <p:cNvPicPr>
            <a:picLocks noChangeAspect="1"/>
          </p:cNvPicPr>
          <p:nvPr/>
        </p:nvPicPr>
        <p:blipFill>
          <a:blip r:embed="rId3">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pasted-image.png"/>
          <p:cNvPicPr>
            <a:picLocks noChangeAspect="1"/>
          </p:cNvPicPr>
          <p:nvPr/>
        </p:nvPicPr>
        <p:blipFill>
          <a:blip r:embed="rId2">
            <a:extLst/>
          </a:blip>
          <a:stretch>
            <a:fillRect/>
          </a:stretch>
        </p:blipFill>
        <p:spPr>
          <a:xfrm rot="16200000">
            <a:off x="8376875" y="-2291124"/>
            <a:ext cx="13715999" cy="18298250"/>
          </a:xfrm>
          <a:prstGeom prst="rect">
            <a:avLst/>
          </a:prstGeom>
          <a:ln w="25400"/>
        </p:spPr>
      </p:pic>
      <p:sp>
        <p:nvSpPr>
          <p:cNvPr id="454" name="Shape 454"/>
          <p:cNvSpPr>
            <a:spLocks noGrp="1"/>
          </p:cNvSpPr>
          <p:nvPr>
            <p:ph type="sldNum" sz="quarter" idx="2"/>
          </p:nvPr>
        </p:nvSpPr>
        <p:spPr>
          <a:xfrm>
            <a:off x="22898114" y="13169900"/>
            <a:ext cx="209525" cy="180340"/>
          </a:xfrm>
          <a:prstGeom prst="rect">
            <a:avLst/>
          </a:prstGeom>
          <a:extLst>
            <a:ext uri="{C572A759-6A51-4108-AA02-DFA0A04FC94B}">
              <ma14:wrappingTextBoxFlag xmlns:ma14="http://schemas.microsoft.com/office/mac/drawingml/2011/main" xmlns="" val="1"/>
            </a:ext>
          </a:extLst>
        </p:spPr>
        <p:txBody>
          <a:bodyPr>
            <a:normAutofit fontScale="92500" lnSpcReduction="10000"/>
          </a:bodyPr>
          <a:lstStyle/>
          <a:p>
            <a:fld id="{86CB4B4D-7CA3-9044-876B-883B54F8677D}" type="slidenum">
              <a:t>16</a:t>
            </a:fld>
            <a:endParaRPr/>
          </a:p>
        </p:txBody>
      </p:sp>
      <p:sp>
        <p:nvSpPr>
          <p:cNvPr id="455" name="Shape 455"/>
          <p:cNvSpPr/>
          <p:nvPr/>
        </p:nvSpPr>
        <p:spPr>
          <a:xfrm>
            <a:off x="12017" y="7639"/>
            <a:ext cx="10156192" cy="13708408"/>
          </a:xfrm>
          <a:custGeom>
            <a:avLst/>
            <a:gdLst>
              <a:gd name="connsiteX0" fmla="*/ 21600 w 21600"/>
              <a:gd name="connsiteY0" fmla="*/ 10680 h 21446"/>
              <a:gd name="connsiteX1" fmla="*/ 15052 w 21600"/>
              <a:gd name="connsiteY1" fmla="*/ 0 h 21446"/>
              <a:gd name="connsiteX2" fmla="*/ 6520 w 21600"/>
              <a:gd name="connsiteY2" fmla="*/ 2651 h 21446"/>
              <a:gd name="connsiteX3" fmla="*/ 0 w 21600"/>
              <a:gd name="connsiteY3" fmla="*/ 21446 h 21446"/>
              <a:gd name="connsiteX4" fmla="*/ 15057 w 21600"/>
              <a:gd name="connsiteY4" fmla="*/ 21317 h 21446"/>
              <a:gd name="connsiteX5" fmla="*/ 21600 w 21600"/>
              <a:gd name="connsiteY5" fmla="*/ 10680 h 21446"/>
              <a:gd name="connsiteX0" fmla="*/ 21600 w 21600"/>
              <a:gd name="connsiteY0" fmla="*/ 10732 h 21498"/>
              <a:gd name="connsiteX1" fmla="*/ 15052 w 21600"/>
              <a:gd name="connsiteY1" fmla="*/ 52 h 21498"/>
              <a:gd name="connsiteX2" fmla="*/ 3700 w 21600"/>
              <a:gd name="connsiteY2" fmla="*/ 0 h 21498"/>
              <a:gd name="connsiteX3" fmla="*/ 0 w 21600"/>
              <a:gd name="connsiteY3" fmla="*/ 21498 h 21498"/>
              <a:gd name="connsiteX4" fmla="*/ 15057 w 21600"/>
              <a:gd name="connsiteY4" fmla="*/ 21369 h 21498"/>
              <a:gd name="connsiteX5" fmla="*/ 21600 w 21600"/>
              <a:gd name="connsiteY5" fmla="*/ 10732 h 21498"/>
              <a:gd name="connsiteX0" fmla="*/ 21600 w 21600"/>
              <a:gd name="connsiteY0" fmla="*/ 10732 h 21498"/>
              <a:gd name="connsiteX1" fmla="*/ 14879 w 21600"/>
              <a:gd name="connsiteY1" fmla="*/ 1 h 21498"/>
              <a:gd name="connsiteX2" fmla="*/ 3700 w 21600"/>
              <a:gd name="connsiteY2" fmla="*/ 0 h 21498"/>
              <a:gd name="connsiteX3" fmla="*/ 0 w 21600"/>
              <a:gd name="connsiteY3" fmla="*/ 21498 h 21498"/>
              <a:gd name="connsiteX4" fmla="*/ 15057 w 21600"/>
              <a:gd name="connsiteY4" fmla="*/ 21369 h 21498"/>
              <a:gd name="connsiteX5" fmla="*/ 21600 w 21600"/>
              <a:gd name="connsiteY5" fmla="*/ 10732 h 21498"/>
              <a:gd name="connsiteX0" fmla="*/ 17900 w 17900"/>
              <a:gd name="connsiteY0" fmla="*/ 10732 h 21369"/>
              <a:gd name="connsiteX1" fmla="*/ 11179 w 17900"/>
              <a:gd name="connsiteY1" fmla="*/ 1 h 21369"/>
              <a:gd name="connsiteX2" fmla="*/ 0 w 17900"/>
              <a:gd name="connsiteY2" fmla="*/ 0 h 21369"/>
              <a:gd name="connsiteX3" fmla="*/ 3955 w 17900"/>
              <a:gd name="connsiteY3" fmla="*/ 20529 h 21369"/>
              <a:gd name="connsiteX4" fmla="*/ 11357 w 17900"/>
              <a:gd name="connsiteY4" fmla="*/ 21369 h 21369"/>
              <a:gd name="connsiteX5" fmla="*/ 17900 w 17900"/>
              <a:gd name="connsiteY5" fmla="*/ 10732 h 21369"/>
              <a:gd name="connsiteX0" fmla="*/ 17900 w 17900"/>
              <a:gd name="connsiteY0" fmla="*/ 10732 h 21549"/>
              <a:gd name="connsiteX1" fmla="*/ 11179 w 17900"/>
              <a:gd name="connsiteY1" fmla="*/ 1 h 21549"/>
              <a:gd name="connsiteX2" fmla="*/ 0 w 17900"/>
              <a:gd name="connsiteY2" fmla="*/ 0 h 21549"/>
              <a:gd name="connsiteX3" fmla="*/ 41 w 17900"/>
              <a:gd name="connsiteY3" fmla="*/ 21549 h 21549"/>
              <a:gd name="connsiteX4" fmla="*/ 11357 w 17900"/>
              <a:gd name="connsiteY4" fmla="*/ 21369 h 21549"/>
              <a:gd name="connsiteX5" fmla="*/ 17900 w 17900"/>
              <a:gd name="connsiteY5" fmla="*/ 10732 h 21549"/>
              <a:gd name="connsiteX0" fmla="*/ 17900 w 17900"/>
              <a:gd name="connsiteY0" fmla="*/ 10732 h 22491"/>
              <a:gd name="connsiteX1" fmla="*/ 11179 w 17900"/>
              <a:gd name="connsiteY1" fmla="*/ 1 h 22491"/>
              <a:gd name="connsiteX2" fmla="*/ 0 w 17900"/>
              <a:gd name="connsiteY2" fmla="*/ 0 h 22491"/>
              <a:gd name="connsiteX3" fmla="*/ 41 w 17900"/>
              <a:gd name="connsiteY3" fmla="*/ 21549 h 22491"/>
              <a:gd name="connsiteX4" fmla="*/ 11357 w 17900"/>
              <a:gd name="connsiteY4" fmla="*/ 22491 h 22491"/>
              <a:gd name="connsiteX5" fmla="*/ 17900 w 17900"/>
              <a:gd name="connsiteY5" fmla="*/ 10732 h 22491"/>
              <a:gd name="connsiteX0" fmla="*/ 17900 w 17900"/>
              <a:gd name="connsiteY0" fmla="*/ 10732 h 21549"/>
              <a:gd name="connsiteX1" fmla="*/ 11179 w 17900"/>
              <a:gd name="connsiteY1" fmla="*/ 1 h 21549"/>
              <a:gd name="connsiteX2" fmla="*/ 0 w 17900"/>
              <a:gd name="connsiteY2" fmla="*/ 0 h 21549"/>
              <a:gd name="connsiteX3" fmla="*/ 41 w 17900"/>
              <a:gd name="connsiteY3" fmla="*/ 21549 h 21549"/>
              <a:gd name="connsiteX4" fmla="*/ 7788 w 17900"/>
              <a:gd name="connsiteY4" fmla="*/ 21063 h 21549"/>
              <a:gd name="connsiteX5" fmla="*/ 17900 w 17900"/>
              <a:gd name="connsiteY5" fmla="*/ 10732 h 21549"/>
              <a:gd name="connsiteX0" fmla="*/ 17900 w 17900"/>
              <a:gd name="connsiteY0" fmla="*/ 10732 h 21549"/>
              <a:gd name="connsiteX1" fmla="*/ 11179 w 17900"/>
              <a:gd name="connsiteY1" fmla="*/ 1 h 21549"/>
              <a:gd name="connsiteX2" fmla="*/ 0 w 17900"/>
              <a:gd name="connsiteY2" fmla="*/ 0 h 21549"/>
              <a:gd name="connsiteX3" fmla="*/ 41 w 17900"/>
              <a:gd name="connsiteY3" fmla="*/ 21549 h 21549"/>
              <a:gd name="connsiteX4" fmla="*/ 11241 w 17900"/>
              <a:gd name="connsiteY4" fmla="*/ 21522 h 21549"/>
              <a:gd name="connsiteX5" fmla="*/ 17900 w 17900"/>
              <a:gd name="connsiteY5" fmla="*/ 10732 h 21549"/>
              <a:gd name="connsiteX0" fmla="*/ 17900 w 17900"/>
              <a:gd name="connsiteY0" fmla="*/ 10732 h 21522"/>
              <a:gd name="connsiteX1" fmla="*/ 11179 w 17900"/>
              <a:gd name="connsiteY1" fmla="*/ 1 h 21522"/>
              <a:gd name="connsiteX2" fmla="*/ 0 w 17900"/>
              <a:gd name="connsiteY2" fmla="*/ 0 h 21522"/>
              <a:gd name="connsiteX3" fmla="*/ 1008 w 17900"/>
              <a:gd name="connsiteY3" fmla="*/ 20778 h 21522"/>
              <a:gd name="connsiteX4" fmla="*/ 11241 w 17900"/>
              <a:gd name="connsiteY4" fmla="*/ 21522 h 21522"/>
              <a:gd name="connsiteX5" fmla="*/ 17900 w 17900"/>
              <a:gd name="connsiteY5" fmla="*/ 10732 h 21522"/>
              <a:gd name="connsiteX0" fmla="*/ 17900 w 17900"/>
              <a:gd name="connsiteY0" fmla="*/ 10732 h 21522"/>
              <a:gd name="connsiteX1" fmla="*/ 11179 w 17900"/>
              <a:gd name="connsiteY1" fmla="*/ 1 h 21522"/>
              <a:gd name="connsiteX2" fmla="*/ 0 w 17900"/>
              <a:gd name="connsiteY2" fmla="*/ 0 h 21522"/>
              <a:gd name="connsiteX3" fmla="*/ 9 w 17900"/>
              <a:gd name="connsiteY3" fmla="*/ 21406 h 21522"/>
              <a:gd name="connsiteX4" fmla="*/ 11241 w 17900"/>
              <a:gd name="connsiteY4" fmla="*/ 21522 h 21522"/>
              <a:gd name="connsiteX5" fmla="*/ 17900 w 17900"/>
              <a:gd name="connsiteY5" fmla="*/ 10732 h 21522"/>
              <a:gd name="connsiteX0" fmla="*/ 17900 w 17900"/>
              <a:gd name="connsiteY0" fmla="*/ 10732 h 21522"/>
              <a:gd name="connsiteX1" fmla="*/ 11179 w 17900"/>
              <a:gd name="connsiteY1" fmla="*/ 1 h 21522"/>
              <a:gd name="connsiteX2" fmla="*/ 0 w 17900"/>
              <a:gd name="connsiteY2" fmla="*/ 0 h 21522"/>
              <a:gd name="connsiteX3" fmla="*/ 9 w 17900"/>
              <a:gd name="connsiteY3" fmla="*/ 21406 h 21522"/>
              <a:gd name="connsiteX4" fmla="*/ 11241 w 17900"/>
              <a:gd name="connsiteY4" fmla="*/ 21522 h 21522"/>
              <a:gd name="connsiteX5" fmla="*/ 17900 w 17900"/>
              <a:gd name="connsiteY5" fmla="*/ 10732 h 21522"/>
              <a:gd name="connsiteX0" fmla="*/ 17900 w 17900"/>
              <a:gd name="connsiteY0" fmla="*/ 10732 h 21406"/>
              <a:gd name="connsiteX1" fmla="*/ 11179 w 17900"/>
              <a:gd name="connsiteY1" fmla="*/ 1 h 21406"/>
              <a:gd name="connsiteX2" fmla="*/ 0 w 17900"/>
              <a:gd name="connsiteY2" fmla="*/ 0 h 21406"/>
              <a:gd name="connsiteX3" fmla="*/ 9 w 17900"/>
              <a:gd name="connsiteY3" fmla="*/ 21406 h 21406"/>
              <a:gd name="connsiteX4" fmla="*/ 11080 w 17900"/>
              <a:gd name="connsiteY4" fmla="*/ 21094 h 21406"/>
              <a:gd name="connsiteX5" fmla="*/ 17900 w 17900"/>
              <a:gd name="connsiteY5" fmla="*/ 10732 h 21406"/>
              <a:gd name="connsiteX0" fmla="*/ 17900 w 17900"/>
              <a:gd name="connsiteY0" fmla="*/ 10732 h 21408"/>
              <a:gd name="connsiteX1" fmla="*/ 11179 w 17900"/>
              <a:gd name="connsiteY1" fmla="*/ 1 h 21408"/>
              <a:gd name="connsiteX2" fmla="*/ 0 w 17900"/>
              <a:gd name="connsiteY2" fmla="*/ 0 h 21408"/>
              <a:gd name="connsiteX3" fmla="*/ 9 w 17900"/>
              <a:gd name="connsiteY3" fmla="*/ 21406 h 21408"/>
              <a:gd name="connsiteX4" fmla="*/ 11209 w 17900"/>
              <a:gd name="connsiteY4" fmla="*/ 21408 h 21408"/>
              <a:gd name="connsiteX5" fmla="*/ 17900 w 17900"/>
              <a:gd name="connsiteY5" fmla="*/ 10732 h 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00" h="21408" extrusionOk="0">
                <a:moveTo>
                  <a:pt x="17900" y="10732"/>
                </a:moveTo>
                <a:lnTo>
                  <a:pt x="11179" y="1"/>
                </a:lnTo>
                <a:lnTo>
                  <a:pt x="0" y="0"/>
                </a:lnTo>
                <a:cubicBezTo>
                  <a:pt x="14" y="7183"/>
                  <a:pt x="-5" y="14223"/>
                  <a:pt x="9" y="21406"/>
                </a:cubicBezTo>
                <a:lnTo>
                  <a:pt x="11209" y="21408"/>
                </a:lnTo>
                <a:lnTo>
                  <a:pt x="17900" y="10732"/>
                </a:lnTo>
                <a:close/>
              </a:path>
            </a:pathLst>
          </a:custGeom>
          <a:solidFill>
            <a:srgbClr val="24485E"/>
          </a:solidFill>
          <a:ln w="12700">
            <a:miter lim="400000"/>
          </a:ln>
        </p:spPr>
        <p:txBody>
          <a:bodyPr lIns="50800" tIns="50800" rIns="50800" bIns="50800" anchor="ctr"/>
          <a:lstStyle/>
          <a:p>
            <a:pPr algn="ctr">
              <a:spcBef>
                <a:spcPts val="0"/>
              </a:spcBef>
              <a:defRPr sz="3200">
                <a:solidFill>
                  <a:srgbClr val="DFE9E9"/>
                </a:solidFill>
                <a:latin typeface="+mn-lt"/>
                <a:ea typeface="+mn-ea"/>
                <a:cs typeface="+mn-cs"/>
                <a:sym typeface="Helvetica Light"/>
              </a:defRPr>
            </a:pPr>
            <a:endParaRPr/>
          </a:p>
        </p:txBody>
      </p:sp>
      <p:sp>
        <p:nvSpPr>
          <p:cNvPr id="456" name="Shape 456"/>
          <p:cNvSpPr/>
          <p:nvPr/>
        </p:nvSpPr>
        <p:spPr>
          <a:xfrm>
            <a:off x="1562100" y="2425552"/>
            <a:ext cx="6298923" cy="886489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pPr>
              <a:spcBef>
                <a:spcPts val="0"/>
              </a:spcBef>
              <a:defRPr sz="4800">
                <a:latin typeface="Lubalin Demi for IBM"/>
                <a:ea typeface="Lubalin Demi for IBM"/>
                <a:cs typeface="Lubalin Demi for IBM"/>
                <a:sym typeface="Lubalin Demi for IBM"/>
              </a:defRPr>
            </a:pPr>
            <a:r>
              <a:rPr dirty="0"/>
              <a:t>Well Equipped to</a:t>
            </a:r>
          </a:p>
          <a:p>
            <a:pPr>
              <a:spcBef>
                <a:spcPts val="0"/>
              </a:spcBef>
              <a:defRPr sz="4800">
                <a:latin typeface="Lubalin Demi for IBM"/>
                <a:ea typeface="Lubalin Demi for IBM"/>
                <a:cs typeface="Lubalin Demi for IBM"/>
                <a:sym typeface="Lubalin Demi for IBM"/>
              </a:defRPr>
            </a:pPr>
            <a:r>
              <a:rPr dirty="0"/>
              <a:t>Change the World!</a:t>
            </a:r>
          </a:p>
          <a:p>
            <a:pPr>
              <a:spcBef>
                <a:spcPts val="0"/>
              </a:spcBef>
              <a:defRPr sz="3600">
                <a:latin typeface="Lubalin Book for IBM"/>
                <a:ea typeface="Lubalin Book for IBM"/>
                <a:cs typeface="Lubalin Book for IBM"/>
                <a:sym typeface="Lubalin Book for IBM"/>
              </a:defRPr>
            </a:pPr>
            <a:r>
              <a:rPr sz="3200" dirty="0"/>
              <a:t>Supplies are the tools the workshop will use to capture ideas. When supplies feel plentiful, people are less likely to censor themselves and come up with more creative ideas. Figure out how many supplies the workshop will need, then put out twice as much.</a:t>
            </a:r>
          </a:p>
        </p:txBody>
      </p:sp>
      <p:pic>
        <p:nvPicPr>
          <p:cNvPr id="457" name="pasted-image.pdf"/>
          <p:cNvPicPr>
            <a:picLocks noChangeAspect="1"/>
          </p:cNvPicPr>
          <p:nvPr/>
        </p:nvPicPr>
        <p:blipFill>
          <a:blip r:embed="rId3">
            <a:extLst/>
          </a:blip>
          <a:stretch>
            <a:fillRect/>
          </a:stretch>
        </p:blipFill>
        <p:spPr>
          <a:xfrm>
            <a:off x="22936479" y="12970185"/>
            <a:ext cx="975952" cy="394032"/>
          </a:xfrm>
          <a:prstGeom prst="rect">
            <a:avLst/>
          </a:prstGeom>
          <a:ln w="12700">
            <a:miter lim="400000"/>
          </a:ln>
        </p:spPr>
      </p:pic>
      <p:sp>
        <p:nvSpPr>
          <p:cNvPr id="458" name="Shape 458"/>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DAP_portfolio_slides.012-filtered.jpeg"/>
          <p:cNvPicPr>
            <a:picLocks noChangeAspect="1"/>
          </p:cNvPicPr>
          <p:nvPr/>
        </p:nvPicPr>
        <p:blipFill>
          <a:blip r:embed="rId2">
            <a:extLst/>
          </a:blip>
          <a:stretch>
            <a:fillRect/>
          </a:stretch>
        </p:blipFill>
        <p:spPr>
          <a:xfrm>
            <a:off x="-1" y="-1"/>
            <a:ext cx="24384001" cy="13716001"/>
          </a:xfrm>
          <a:prstGeom prst="rect">
            <a:avLst/>
          </a:prstGeom>
          <a:ln w="12700">
            <a:miter lim="400000"/>
          </a:ln>
        </p:spPr>
      </p:pic>
      <p:pic>
        <p:nvPicPr>
          <p:cNvPr id="8" name="pasted-image.pdf"/>
          <p:cNvPicPr>
            <a:picLocks noChangeAspect="1"/>
          </p:cNvPicPr>
          <p:nvPr/>
        </p:nvPicPr>
        <p:blipFill>
          <a:blip r:embed="rId3">
            <a:alphaModFix amt="85000"/>
            <a:extLst/>
          </a:blip>
          <a:stretch>
            <a:fillRect/>
          </a:stretch>
        </p:blipFill>
        <p:spPr>
          <a:xfrm>
            <a:off x="-42674" y="-36749"/>
            <a:ext cx="24469348" cy="13789498"/>
          </a:xfrm>
          <a:prstGeom prst="rect">
            <a:avLst/>
          </a:prstGeom>
          <a:ln w="12700">
            <a:miter lim="400000"/>
          </a:ln>
        </p:spPr>
      </p:pic>
      <p:sp>
        <p:nvSpPr>
          <p:cNvPr id="461" name="Shape 461"/>
          <p:cNvSpPr/>
          <p:nvPr/>
        </p:nvSpPr>
        <p:spPr>
          <a:xfrm>
            <a:off x="6913485" y="4816345"/>
            <a:ext cx="16998946" cy="7533448"/>
          </a:xfrm>
          <a:prstGeom prst="rect">
            <a:avLst/>
          </a:prstGeom>
          <a:solidFill>
            <a:srgbClr val="C0E6FF">
              <a:alpha val="75000"/>
            </a:srgbClr>
          </a:solidFill>
          <a:ln w="12700">
            <a:miter lim="400000"/>
          </a:ln>
        </p:spPr>
        <p:txBody>
          <a:bodyPr lIns="50800" tIns="50800" rIns="50800" bIns="50800" anchor="ctr"/>
          <a:lstStyle/>
          <a:p>
            <a:pPr marL="57150" marR="57150" algn="ctr" defTabSz="1282700">
              <a:spcBef>
                <a:spcPts val="0"/>
              </a:spcBef>
              <a:defRPr sz="5800">
                <a:solidFill>
                  <a:srgbClr val="000000"/>
                </a:solidFill>
                <a:uFill>
                  <a:solidFill>
                    <a:srgbClr val="000000"/>
                  </a:solidFill>
                </a:uFill>
                <a:latin typeface="Gill Sans"/>
                <a:ea typeface="Gill Sans"/>
                <a:cs typeface="Gill Sans"/>
                <a:sym typeface="Gill Sans"/>
              </a:defRPr>
            </a:pPr>
            <a:endParaRPr/>
          </a:p>
        </p:txBody>
      </p:sp>
      <p:sp>
        <p:nvSpPr>
          <p:cNvPr id="462" name="Shape 462"/>
          <p:cNvSpPr>
            <a:spLocks noGrp="1"/>
          </p:cNvSpPr>
          <p:nvPr>
            <p:ph type="title" idx="4294967295"/>
          </p:nvPr>
        </p:nvSpPr>
        <p:spPr>
          <a:xfrm>
            <a:off x="7691702" y="5450053"/>
            <a:ext cx="7919153" cy="7914164"/>
          </a:xfrm>
          <a:prstGeom prst="rect">
            <a:avLst/>
          </a:prstGeom>
        </p:spPr>
        <p:txBody>
          <a:bodyPr lIns="25400" tIns="25400" rIns="25400" bIns="25400" anchor="t">
            <a:noAutofit/>
          </a:bodyPr>
          <a:lstStyle/>
          <a:p>
            <a:pPr marR="57150" defTabSz="1282700">
              <a:lnSpc>
                <a:spcPct val="80000"/>
              </a:lnSpc>
              <a:spcBef>
                <a:spcPts val="2100"/>
              </a:spcBef>
              <a:defRPr sz="5300" b="1" spc="-105">
                <a:solidFill>
                  <a:srgbClr val="5E5E5E"/>
                </a:solidFill>
                <a:uFill>
                  <a:solidFill>
                    <a:srgbClr val="5E5E5E"/>
                  </a:solidFill>
                </a:uFill>
                <a:latin typeface="Helvetica Neue for IBM"/>
                <a:ea typeface="Helvetica Neue for IBM"/>
                <a:cs typeface="Helvetica Neue for IBM"/>
                <a:sym typeface="Helvetica Neue for IBM"/>
              </a:defRPr>
            </a:pPr>
            <a:r>
              <a:rPr dirty="0">
                <a:solidFill>
                  <a:schemeClr val="bg1"/>
                </a:solidFill>
              </a:rPr>
              <a:t>Leadership Names </a:t>
            </a:r>
          </a:p>
          <a:p>
            <a:pPr marR="57150" defTabSz="1282700">
              <a:spcBef>
                <a:spcPts val="8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L="355600" marR="57150" indent="-355600" defTabSz="1282700">
              <a:lnSpc>
                <a:spcPct val="80000"/>
              </a:lnSpc>
              <a:spcBef>
                <a:spcPts val="700"/>
              </a:spcBef>
              <a:buClr>
                <a:srgbClr val="325C80"/>
              </a:buClr>
              <a:buSzPct val="75000"/>
              <a:defRPr sz="4000" spc="-79">
                <a:uFill>
                  <a:solidFill>
                    <a:srgbClr val="424242"/>
                  </a:solidFill>
                </a:uFill>
                <a:latin typeface="Helvetica Neue for IBM"/>
                <a:ea typeface="Helvetica Neue for IBM"/>
                <a:cs typeface="Helvetica Neue for IBM"/>
                <a:sym typeface="Helvetica Neue for IBM"/>
              </a:defRPr>
            </a:pPr>
            <a:endParaRPr b="0" dirty="0">
              <a:solidFill>
                <a:schemeClr val="bg1"/>
              </a:solidFill>
            </a:endParaRPr>
          </a:p>
          <a:p>
            <a:pPr marR="57150" defTabSz="1282700">
              <a:spcBef>
                <a:spcPts val="8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L="355600" marR="57150" indent="-355600" defTabSz="1282700">
              <a:lnSpc>
                <a:spcPct val="80000"/>
              </a:lnSpc>
              <a:spcBef>
                <a:spcPts val="700"/>
              </a:spcBef>
              <a:buClr>
                <a:srgbClr val="325C80"/>
              </a:buClr>
              <a:buSzPct val="75000"/>
              <a:defRPr sz="4000" spc="-79">
                <a:uFill>
                  <a:solidFill>
                    <a:srgbClr val="424242"/>
                  </a:solidFill>
                </a:uFill>
                <a:latin typeface="Helvetica Neue for IBM"/>
                <a:ea typeface="Helvetica Neue for IBM"/>
                <a:cs typeface="Helvetica Neue for IBM"/>
                <a:sym typeface="Helvetica Neue for IBM"/>
              </a:defRPr>
            </a:pPr>
            <a:endParaRPr b="0" dirty="0">
              <a:solidFill>
                <a:schemeClr val="bg1"/>
              </a:solidFill>
            </a:endParaRPr>
          </a:p>
          <a:p>
            <a:pPr marR="57150" defTabSz="1282700">
              <a:spcBef>
                <a:spcPts val="8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 </a:t>
            </a:r>
          </a:p>
        </p:txBody>
      </p:sp>
      <p:sp>
        <p:nvSpPr>
          <p:cNvPr id="463" name="Shape 463"/>
          <p:cNvSpPr/>
          <p:nvPr/>
        </p:nvSpPr>
        <p:spPr>
          <a:xfrm>
            <a:off x="16558611" y="5450053"/>
            <a:ext cx="7919153" cy="791416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p>
            <a:pPr marR="57150" defTabSz="1282700">
              <a:lnSpc>
                <a:spcPct val="80000"/>
              </a:lnSpc>
              <a:spcBef>
                <a:spcPts val="2100"/>
              </a:spcBef>
              <a:defRPr sz="5300" b="1" spc="-105">
                <a:solidFill>
                  <a:srgbClr val="5E5E5E"/>
                </a:solidFill>
                <a:uFill>
                  <a:solidFill>
                    <a:srgbClr val="5E5E5E"/>
                  </a:solidFill>
                </a:uFill>
                <a:latin typeface="Helvetica Neue for IBM"/>
                <a:ea typeface="Helvetica Neue for IBM"/>
                <a:cs typeface="Helvetica Neue for IBM"/>
                <a:sym typeface="Helvetica Neue for IBM"/>
              </a:defRPr>
            </a:pPr>
            <a:r>
              <a:rPr dirty="0">
                <a:solidFill>
                  <a:schemeClr val="bg1"/>
                </a:solidFill>
              </a:rPr>
              <a:t>IBM Public Service</a:t>
            </a:r>
          </a:p>
          <a:p>
            <a:pPr marR="57150" defTabSz="1282700">
              <a:spcBef>
                <a:spcPts val="24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 </a:t>
            </a:r>
          </a:p>
          <a:p>
            <a:pPr marR="57150" defTabSz="1282700">
              <a:spcBef>
                <a:spcPts val="24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R="57150" defTabSz="1282700">
              <a:spcBef>
                <a:spcPts val="24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R="57150" defTabSz="1282700">
              <a:spcBef>
                <a:spcPts val="24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R="57150" defTabSz="1282700">
              <a:spcBef>
                <a:spcPts val="8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 </a:t>
            </a:r>
          </a:p>
        </p:txBody>
      </p:sp>
      <p:pic>
        <p:nvPicPr>
          <p:cNvPr id="464" name="pasted-image.pdf"/>
          <p:cNvPicPr>
            <a:picLocks noChangeAspect="1"/>
          </p:cNvPicPr>
          <p:nvPr/>
        </p:nvPicPr>
        <p:blipFill>
          <a:blip r:embed="rId4">
            <a:extLst/>
          </a:blip>
          <a:stretch>
            <a:fillRect/>
          </a:stretch>
        </p:blipFill>
        <p:spPr>
          <a:xfrm>
            <a:off x="22936479" y="12970185"/>
            <a:ext cx="975952" cy="394032"/>
          </a:xfrm>
          <a:prstGeom prst="rect">
            <a:avLst/>
          </a:prstGeom>
          <a:ln w="12700">
            <a:miter lim="400000"/>
          </a:ln>
        </p:spPr>
      </p:pic>
      <p:sp>
        <p:nvSpPr>
          <p:cNvPr id="465" name="Shape 465"/>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DAP_portfolio_slides.012-filtered.jpeg"/>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 y="-1"/>
            <a:ext cx="24384001" cy="13716001"/>
          </a:xfrm>
          <a:prstGeom prst="rect">
            <a:avLst/>
          </a:prstGeom>
          <a:ln w="12700">
            <a:miter lim="400000"/>
          </a:ln>
        </p:spPr>
      </p:pic>
      <p:sp>
        <p:nvSpPr>
          <p:cNvPr id="461" name="Shape 461"/>
          <p:cNvSpPr/>
          <p:nvPr/>
        </p:nvSpPr>
        <p:spPr>
          <a:xfrm>
            <a:off x="6913485" y="4816345"/>
            <a:ext cx="16998946" cy="7533448"/>
          </a:xfrm>
          <a:prstGeom prst="rect">
            <a:avLst/>
          </a:prstGeom>
          <a:solidFill>
            <a:srgbClr val="24485E">
              <a:alpha val="75000"/>
            </a:srgbClr>
          </a:solidFill>
          <a:ln w="12700">
            <a:miter lim="400000"/>
          </a:ln>
        </p:spPr>
        <p:txBody>
          <a:bodyPr lIns="50800" tIns="50800" rIns="50800" bIns="50800" anchor="ctr"/>
          <a:lstStyle/>
          <a:p>
            <a:pPr marL="57150" marR="57150" algn="ctr" defTabSz="1282700">
              <a:spcBef>
                <a:spcPts val="0"/>
              </a:spcBef>
              <a:defRPr sz="5800">
                <a:solidFill>
                  <a:srgbClr val="000000"/>
                </a:solidFill>
                <a:uFill>
                  <a:solidFill>
                    <a:srgbClr val="000000"/>
                  </a:solidFill>
                </a:uFill>
                <a:latin typeface="Gill Sans"/>
                <a:ea typeface="Gill Sans"/>
                <a:cs typeface="Gill Sans"/>
                <a:sym typeface="Gill Sans"/>
              </a:defRPr>
            </a:pPr>
            <a:endParaRPr/>
          </a:p>
        </p:txBody>
      </p:sp>
      <p:sp>
        <p:nvSpPr>
          <p:cNvPr id="462" name="Shape 462"/>
          <p:cNvSpPr>
            <a:spLocks noGrp="1"/>
          </p:cNvSpPr>
          <p:nvPr>
            <p:ph type="title" idx="4294967295"/>
          </p:nvPr>
        </p:nvSpPr>
        <p:spPr>
          <a:xfrm>
            <a:off x="7691702" y="5450053"/>
            <a:ext cx="7919153" cy="7914164"/>
          </a:xfrm>
          <a:prstGeom prst="rect">
            <a:avLst/>
          </a:prstGeom>
        </p:spPr>
        <p:txBody>
          <a:bodyPr lIns="25400" tIns="25400" rIns="25400" bIns="25400" anchor="t">
            <a:noAutofit/>
          </a:bodyPr>
          <a:lstStyle/>
          <a:p>
            <a:pPr marR="57150" defTabSz="1282700">
              <a:lnSpc>
                <a:spcPct val="80000"/>
              </a:lnSpc>
              <a:spcBef>
                <a:spcPts val="2100"/>
              </a:spcBef>
              <a:defRPr sz="5300" b="1" spc="-105">
                <a:solidFill>
                  <a:srgbClr val="5E5E5E"/>
                </a:solidFill>
                <a:uFill>
                  <a:solidFill>
                    <a:srgbClr val="5E5E5E"/>
                  </a:solidFill>
                </a:uFill>
                <a:latin typeface="Helvetica Neue for IBM"/>
                <a:ea typeface="Helvetica Neue for IBM"/>
                <a:cs typeface="Helvetica Neue for IBM"/>
                <a:sym typeface="Helvetica Neue for IBM"/>
              </a:defRPr>
            </a:pPr>
            <a:r>
              <a:rPr dirty="0">
                <a:solidFill>
                  <a:schemeClr val="bg1"/>
                </a:solidFill>
              </a:rPr>
              <a:t>Leadership Names </a:t>
            </a:r>
          </a:p>
          <a:p>
            <a:pPr marR="57150" defTabSz="1282700">
              <a:spcBef>
                <a:spcPts val="8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L="355600" marR="57150" indent="-355600" defTabSz="1282700">
              <a:lnSpc>
                <a:spcPct val="80000"/>
              </a:lnSpc>
              <a:spcBef>
                <a:spcPts val="700"/>
              </a:spcBef>
              <a:buClr>
                <a:srgbClr val="325C80"/>
              </a:buClr>
              <a:buSzPct val="75000"/>
              <a:defRPr sz="4000" spc="-79">
                <a:uFill>
                  <a:solidFill>
                    <a:srgbClr val="424242"/>
                  </a:solidFill>
                </a:uFill>
                <a:latin typeface="Helvetica Neue for IBM"/>
                <a:ea typeface="Helvetica Neue for IBM"/>
                <a:cs typeface="Helvetica Neue for IBM"/>
                <a:sym typeface="Helvetica Neue for IBM"/>
              </a:defRPr>
            </a:pPr>
            <a:endParaRPr b="0" dirty="0">
              <a:solidFill>
                <a:schemeClr val="bg1"/>
              </a:solidFill>
            </a:endParaRPr>
          </a:p>
          <a:p>
            <a:pPr marR="57150" defTabSz="1282700">
              <a:spcBef>
                <a:spcPts val="8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L="355600" marR="57150" indent="-355600" defTabSz="1282700">
              <a:lnSpc>
                <a:spcPct val="80000"/>
              </a:lnSpc>
              <a:spcBef>
                <a:spcPts val="700"/>
              </a:spcBef>
              <a:buClr>
                <a:srgbClr val="325C80"/>
              </a:buClr>
              <a:buSzPct val="75000"/>
              <a:defRPr sz="4000" spc="-79">
                <a:uFill>
                  <a:solidFill>
                    <a:srgbClr val="424242"/>
                  </a:solidFill>
                </a:uFill>
                <a:latin typeface="Helvetica Neue for IBM"/>
                <a:ea typeface="Helvetica Neue for IBM"/>
                <a:cs typeface="Helvetica Neue for IBM"/>
                <a:sym typeface="Helvetica Neue for IBM"/>
              </a:defRPr>
            </a:pPr>
            <a:endParaRPr b="0" dirty="0">
              <a:solidFill>
                <a:schemeClr val="bg1"/>
              </a:solidFill>
            </a:endParaRPr>
          </a:p>
          <a:p>
            <a:pPr marR="57150" defTabSz="1282700">
              <a:spcBef>
                <a:spcPts val="8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 </a:t>
            </a:r>
          </a:p>
        </p:txBody>
      </p:sp>
      <p:sp>
        <p:nvSpPr>
          <p:cNvPr id="463" name="Shape 463"/>
          <p:cNvSpPr/>
          <p:nvPr/>
        </p:nvSpPr>
        <p:spPr>
          <a:xfrm>
            <a:off x="16558611" y="5450053"/>
            <a:ext cx="7919153" cy="791416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p>
            <a:pPr marR="57150" defTabSz="1282700">
              <a:lnSpc>
                <a:spcPct val="80000"/>
              </a:lnSpc>
              <a:spcBef>
                <a:spcPts val="2100"/>
              </a:spcBef>
              <a:defRPr sz="5300" b="1" spc="-105">
                <a:solidFill>
                  <a:srgbClr val="5E5E5E"/>
                </a:solidFill>
                <a:uFill>
                  <a:solidFill>
                    <a:srgbClr val="5E5E5E"/>
                  </a:solidFill>
                </a:uFill>
                <a:latin typeface="Helvetica Neue for IBM"/>
                <a:ea typeface="Helvetica Neue for IBM"/>
                <a:cs typeface="Helvetica Neue for IBM"/>
                <a:sym typeface="Helvetica Neue for IBM"/>
              </a:defRPr>
            </a:pPr>
            <a:r>
              <a:rPr dirty="0">
                <a:solidFill>
                  <a:schemeClr val="bg1"/>
                </a:solidFill>
              </a:rPr>
              <a:t>IBM Public Service</a:t>
            </a:r>
          </a:p>
          <a:p>
            <a:pPr marR="57150" defTabSz="1282700">
              <a:spcBef>
                <a:spcPts val="24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 </a:t>
            </a:r>
          </a:p>
          <a:p>
            <a:pPr marR="57150" defTabSz="1282700">
              <a:spcBef>
                <a:spcPts val="24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R="57150" defTabSz="1282700">
              <a:spcBef>
                <a:spcPts val="24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R="57150" defTabSz="1282700">
              <a:spcBef>
                <a:spcPts val="24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a:t>
            </a:r>
          </a:p>
          <a:p>
            <a:pPr marR="57150" defTabSz="1282700">
              <a:spcBef>
                <a:spcPts val="800"/>
              </a:spcBef>
              <a:buClr>
                <a:srgbClr val="E68A35"/>
              </a:buClr>
              <a:defRPr sz="2500" b="1" cap="all" spc="-50">
                <a:solidFill>
                  <a:srgbClr val="53585F"/>
                </a:solidFill>
                <a:uFill>
                  <a:solidFill>
                    <a:srgbClr val="424242"/>
                  </a:solidFill>
                </a:uFill>
                <a:latin typeface="Helvetica Neue for IBM"/>
                <a:ea typeface="Helvetica Neue for IBM"/>
                <a:cs typeface="Helvetica Neue for IBM"/>
                <a:sym typeface="Helvetica Neue for IBM"/>
              </a:defRPr>
            </a:pPr>
            <a:r>
              <a:rPr dirty="0">
                <a:solidFill>
                  <a:schemeClr val="bg1"/>
                </a:solidFill>
              </a:rPr>
              <a:t>First Last Name</a:t>
            </a:r>
            <a:br>
              <a:rPr dirty="0">
                <a:solidFill>
                  <a:schemeClr val="bg1"/>
                </a:solidFill>
              </a:rPr>
            </a:br>
            <a:r>
              <a:rPr b="0" dirty="0">
                <a:solidFill>
                  <a:schemeClr val="bg1"/>
                </a:solidFill>
              </a:rPr>
              <a:t>Title </a:t>
            </a:r>
          </a:p>
        </p:txBody>
      </p:sp>
      <p:pic>
        <p:nvPicPr>
          <p:cNvPr id="464" name="pasted-image.pdf"/>
          <p:cNvPicPr>
            <a:picLocks noChangeAspect="1"/>
          </p:cNvPicPr>
          <p:nvPr/>
        </p:nvPicPr>
        <p:blipFill>
          <a:blip r:embed="rId4">
            <a:extLst/>
          </a:blip>
          <a:stretch>
            <a:fillRect/>
          </a:stretch>
        </p:blipFill>
        <p:spPr>
          <a:xfrm>
            <a:off x="22936479" y="12970185"/>
            <a:ext cx="975952" cy="394032"/>
          </a:xfrm>
          <a:prstGeom prst="rect">
            <a:avLst/>
          </a:prstGeom>
          <a:ln w="12700">
            <a:miter lim="400000"/>
          </a:ln>
        </p:spPr>
      </p:pic>
      <p:sp>
        <p:nvSpPr>
          <p:cNvPr id="465" name="Shape 465"/>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Tree>
    <p:extLst>
      <p:ext uri="{BB962C8B-B14F-4D97-AF65-F5344CB8AC3E}">
        <p14:creationId xmlns:p14="http://schemas.microsoft.com/office/powerpoint/2010/main" val="190924840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Workshop1.jpg"/>
          <p:cNvPicPr>
            <a:picLocks noChangeAspect="1"/>
          </p:cNvPicPr>
          <p:nvPr/>
        </p:nvPicPr>
        <p:blipFill>
          <a:blip r:embed="rId2">
            <a:extLst/>
          </a:blip>
          <a:stretch>
            <a:fillRect/>
          </a:stretch>
        </p:blipFill>
        <p:spPr>
          <a:xfrm>
            <a:off x="7534301" y="0"/>
            <a:ext cx="17132301" cy="13716001"/>
          </a:xfrm>
          <a:prstGeom prst="rect">
            <a:avLst/>
          </a:prstGeom>
          <a:ln w="25400"/>
        </p:spPr>
      </p:pic>
      <p:sp>
        <p:nvSpPr>
          <p:cNvPr id="468" name="Shape 468"/>
          <p:cNvSpPr/>
          <p:nvPr/>
        </p:nvSpPr>
        <p:spPr>
          <a:xfrm>
            <a:off x="609188" y="13136596"/>
            <a:ext cx="334994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Design  |  © 2016 IBM Corporation</a:t>
            </a:r>
          </a:p>
        </p:txBody>
      </p:sp>
      <p:sp>
        <p:nvSpPr>
          <p:cNvPr id="469" name="Shape 469"/>
          <p:cNvSpPr/>
          <p:nvPr/>
        </p:nvSpPr>
        <p:spPr>
          <a:xfrm>
            <a:off x="-72901" y="-82657"/>
            <a:ext cx="12161521" cy="13830513"/>
          </a:xfrm>
          <a:prstGeom prst="rect">
            <a:avLst/>
          </a:prstGeom>
          <a:solidFill>
            <a:srgbClr val="24485E"/>
          </a:solidFill>
          <a:ln w="12700">
            <a:miter lim="400000"/>
          </a:ln>
        </p:spPr>
        <p:txBody>
          <a:bodyPr lIns="50800" tIns="50800" rIns="50800" bIns="50800" anchor="ctr"/>
          <a:lstStyle/>
          <a:p>
            <a:pPr algn="ctr">
              <a:spcBef>
                <a:spcPts val="0"/>
              </a:spcBef>
              <a:defRPr sz="3200">
                <a:latin typeface="+mn-lt"/>
                <a:ea typeface="+mn-ea"/>
                <a:cs typeface="+mn-cs"/>
                <a:sym typeface="Helvetica Light"/>
              </a:defRPr>
            </a:pPr>
            <a:endParaRPr/>
          </a:p>
        </p:txBody>
      </p:sp>
      <p:sp>
        <p:nvSpPr>
          <p:cNvPr id="470" name="Shape 470"/>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471" name="Shape 471"/>
          <p:cNvSpPr/>
          <p:nvPr/>
        </p:nvSpPr>
        <p:spPr>
          <a:xfrm>
            <a:off x="650873" y="1595975"/>
            <a:ext cx="9664351" cy="632531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spcBef>
                <a:spcPts val="0"/>
              </a:spcBef>
              <a:defRPr sz="6700">
                <a:latin typeface="Helvetica Neue Medium"/>
                <a:ea typeface="Helvetica Neue Medium"/>
                <a:cs typeface="Helvetica Neue Medium"/>
                <a:sym typeface="Helvetica Neue Medium"/>
              </a:defRPr>
            </a:pPr>
            <a:r>
              <a:t>We use </a:t>
            </a:r>
            <a:r>
              <a:rPr spc="-133"/>
              <a:t>IBM Design Thinking</a:t>
            </a:r>
            <a:r>
              <a:t> to understand and improve the experiences that people have with IBM products and services. </a:t>
            </a:r>
          </a:p>
        </p:txBody>
      </p:sp>
      <p:pic>
        <p:nvPicPr>
          <p:cNvPr id="472" name="pasted-image.pdf"/>
          <p:cNvPicPr>
            <a:picLocks noChangeAspect="1"/>
          </p:cNvPicPr>
          <p:nvPr/>
        </p:nvPicPr>
        <p:blipFill>
          <a:blip r:embed="rId3">
            <a:extLst/>
          </a:blip>
          <a:stretch>
            <a:fillRect/>
          </a:stretch>
        </p:blipFill>
        <p:spPr>
          <a:xfrm>
            <a:off x="22936479" y="12970185"/>
            <a:ext cx="975952" cy="394032"/>
          </a:xfrm>
          <a:prstGeom prst="rect">
            <a:avLst/>
          </a:prstGeom>
          <a:ln w="12700">
            <a:miter lim="400000"/>
          </a:ln>
          <a:effectLst>
            <a:outerShdw blurRad="76200" dist="32130" dir="5400000" rotWithShape="0">
              <a:srgbClr val="000000"/>
            </a:outerShdw>
          </a:effec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pasted-image.pdf"/>
          <p:cNvPicPr>
            <a:picLocks noChangeAspect="1"/>
          </p:cNvPicPr>
          <p:nvPr/>
        </p:nvPicPr>
        <p:blipFill>
          <a:blip r:embed="rId2">
            <a:extLst/>
          </a:blip>
          <a:stretch>
            <a:fillRect/>
          </a:stretch>
        </p:blipFill>
        <p:spPr>
          <a:xfrm>
            <a:off x="14037733" y="2586566"/>
            <a:ext cx="10307637" cy="6694041"/>
          </a:xfrm>
          <a:prstGeom prst="rect">
            <a:avLst/>
          </a:prstGeom>
          <a:ln w="12700">
            <a:miter lim="400000"/>
          </a:ln>
        </p:spPr>
      </p:pic>
      <p:sp>
        <p:nvSpPr>
          <p:cNvPr id="294" name="Shape 294"/>
          <p:cNvSpPr/>
          <p:nvPr/>
        </p:nvSpPr>
        <p:spPr>
          <a:xfrm>
            <a:off x="1420140" y="2719618"/>
            <a:ext cx="11732379" cy="162608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1000" b="1">
                <a:latin typeface="+mj-lt"/>
                <a:ea typeface="+mj-ea"/>
                <a:cs typeface="+mj-cs"/>
                <a:sym typeface="Helvetica Neue"/>
              </a:defRPr>
            </a:pPr>
            <a:r>
              <a:rPr dirty="0">
                <a:solidFill>
                  <a:srgbClr val="24485E"/>
                </a:solidFill>
              </a:rPr>
              <a:t>IBM </a:t>
            </a:r>
            <a:r>
              <a:rPr b="0" dirty="0">
                <a:solidFill>
                  <a:srgbClr val="24485E"/>
                </a:solidFill>
                <a:latin typeface="Helvetica Neue Light"/>
                <a:ea typeface="Helvetica Neue Light"/>
                <a:cs typeface="Helvetica Neue Light"/>
                <a:sym typeface="Helvetica Neue Light"/>
              </a:rPr>
              <a:t>Public Service</a:t>
            </a:r>
          </a:p>
        </p:txBody>
      </p:sp>
      <p:pic>
        <p:nvPicPr>
          <p:cNvPr id="295" name="pasted-image.pdf"/>
          <p:cNvPicPr>
            <a:picLocks noChangeAspect="1"/>
          </p:cNvPicPr>
          <p:nvPr/>
        </p:nvPicPr>
        <p:blipFill>
          <a:blip r:embed="rId3">
            <a:extLst/>
          </a:blip>
          <a:stretch>
            <a:fillRect/>
          </a:stretch>
        </p:blipFill>
        <p:spPr>
          <a:xfrm>
            <a:off x="22936479" y="12970185"/>
            <a:ext cx="975952" cy="394032"/>
          </a:xfrm>
          <a:prstGeom prst="rect">
            <a:avLst/>
          </a:prstGeom>
          <a:ln w="12700">
            <a:miter lim="400000"/>
          </a:ln>
        </p:spPr>
      </p:pic>
      <p:sp>
        <p:nvSpPr>
          <p:cNvPr id="296" name="Shape 296"/>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297" name="Shape 297"/>
          <p:cNvSpPr/>
          <p:nvPr/>
        </p:nvSpPr>
        <p:spPr>
          <a:xfrm>
            <a:off x="1548156" y="5189372"/>
            <a:ext cx="14209962" cy="468444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lstStyle/>
          <a:p>
            <a:pPr defTabSz="457200">
              <a:spcBef>
                <a:spcPts val="0"/>
              </a:spcBef>
              <a:defRPr sz="2900">
                <a:solidFill>
                  <a:srgbClr val="ECECED"/>
                </a:solidFill>
                <a:latin typeface="HelvNeue Light for IBM"/>
                <a:ea typeface="HelvNeue Light for IBM"/>
                <a:cs typeface="HelvNeue Light for IBM"/>
                <a:sym typeface="HelvNeue Light for IBM"/>
              </a:defRPr>
            </a:pPr>
            <a:r>
              <a:rPr dirty="0">
                <a:solidFill>
                  <a:srgbClr val="24485E"/>
                </a:solidFill>
              </a:rPr>
              <a:t>This template is designed to help you save time and energy, and also support a strong and consistent presentation of IBM Public Service’s brand.</a:t>
            </a:r>
          </a:p>
          <a:p>
            <a:pPr defTabSz="457200">
              <a:spcBef>
                <a:spcPts val="0"/>
              </a:spcBef>
              <a:defRPr sz="2900">
                <a:solidFill>
                  <a:srgbClr val="ECECED"/>
                </a:solidFill>
                <a:latin typeface="HelvNeue Light for IBM"/>
                <a:ea typeface="HelvNeue Light for IBM"/>
                <a:cs typeface="HelvNeue Light for IBM"/>
                <a:sym typeface="HelvNeue Light for IBM"/>
              </a:defRPr>
            </a:pPr>
            <a:endParaRPr dirty="0">
              <a:solidFill>
                <a:srgbClr val="24485E"/>
              </a:solidFill>
            </a:endParaRPr>
          </a:p>
          <a:p>
            <a:pPr defTabSz="457200">
              <a:spcBef>
                <a:spcPts val="0"/>
              </a:spcBef>
              <a:defRPr sz="2900">
                <a:solidFill>
                  <a:srgbClr val="ECECED"/>
                </a:solidFill>
                <a:latin typeface="HelvNeue Light for IBM"/>
                <a:ea typeface="HelvNeue Light for IBM"/>
                <a:cs typeface="HelvNeue Light for IBM"/>
                <a:sym typeface="HelvNeue Light for IBM"/>
              </a:defRPr>
            </a:pPr>
            <a:r>
              <a:rPr dirty="0">
                <a:solidFill>
                  <a:srgbClr val="24485E"/>
                </a:solidFill>
              </a:rPr>
              <a:t>These slides are meant to be used à la carte: Pick and choose the slides that are most appropriate for your purpose and your audience. Tailor this content as you see fit.  </a:t>
            </a:r>
            <a:r>
              <a:rPr dirty="0"/>
              <a:t> </a:t>
            </a:r>
          </a:p>
        </p:txBody>
      </p:sp>
      <p:sp>
        <p:nvSpPr>
          <p:cNvPr id="2" name="Rectangle 1"/>
          <p:cNvSpPr/>
          <p:nvPr/>
        </p:nvSpPr>
        <p:spPr>
          <a:xfrm>
            <a:off x="1548155" y="4221878"/>
            <a:ext cx="2556011" cy="286327"/>
          </a:xfrm>
          <a:prstGeom prst="rect">
            <a:avLst/>
          </a:prstGeom>
          <a:solidFill>
            <a:srgbClr val="7CC7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7702274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p:nvPr/>
        </p:nvSpPr>
        <p:spPr>
          <a:xfrm>
            <a:off x="989263" y="3792769"/>
            <a:ext cx="6735429" cy="8953674"/>
          </a:xfrm>
          <a:prstGeom prst="rect">
            <a:avLst/>
          </a:prstGeom>
          <a:solidFill>
            <a:srgbClr val="24485E"/>
          </a:solidFill>
          <a:ln w="12700">
            <a:miter lim="400000"/>
          </a:ln>
        </p:spPr>
        <p:txBody>
          <a:bodyPr lIns="50800" tIns="50800" rIns="50800" bIns="50800" anchor="ctr"/>
          <a:lstStyle/>
          <a:p>
            <a:pPr marL="57150" marR="57150" algn="ctr" defTabSz="1282700">
              <a:spcBef>
                <a:spcPts val="0"/>
              </a:spcBef>
              <a:defRPr sz="5800">
                <a:solidFill>
                  <a:srgbClr val="5596E6"/>
                </a:solidFill>
                <a:uFill>
                  <a:solidFill>
                    <a:srgbClr val="000000"/>
                  </a:solidFill>
                </a:uFill>
                <a:latin typeface="Gill Sans"/>
                <a:ea typeface="Gill Sans"/>
                <a:cs typeface="Gill Sans"/>
                <a:sym typeface="Gill Sans"/>
              </a:defRPr>
            </a:pPr>
            <a:endParaRPr/>
          </a:p>
        </p:txBody>
      </p:sp>
      <p:sp>
        <p:nvSpPr>
          <p:cNvPr id="475" name="Shape 475"/>
          <p:cNvSpPr/>
          <p:nvPr/>
        </p:nvSpPr>
        <p:spPr>
          <a:xfrm>
            <a:off x="16659308" y="3775843"/>
            <a:ext cx="6735429" cy="8970600"/>
          </a:xfrm>
          <a:prstGeom prst="rect">
            <a:avLst/>
          </a:prstGeom>
          <a:solidFill>
            <a:srgbClr val="24485E"/>
          </a:solidFill>
          <a:ln w="12700">
            <a:miter lim="400000"/>
          </a:ln>
        </p:spPr>
        <p:txBody>
          <a:bodyPr lIns="50800" tIns="50800" rIns="50800" bIns="50800" anchor="ctr"/>
          <a:lstStyle/>
          <a:p>
            <a:pPr marL="57150" marR="57150" algn="ctr" defTabSz="1282700">
              <a:spcBef>
                <a:spcPts val="0"/>
              </a:spcBef>
              <a:defRPr sz="5800">
                <a:solidFill>
                  <a:srgbClr val="5596E6"/>
                </a:solidFill>
                <a:uFill>
                  <a:solidFill>
                    <a:srgbClr val="000000"/>
                  </a:solidFill>
                </a:uFill>
                <a:latin typeface="Gill Sans"/>
                <a:ea typeface="Gill Sans"/>
                <a:cs typeface="Gill Sans"/>
                <a:sym typeface="Gill Sans"/>
              </a:defRPr>
            </a:pPr>
            <a:endParaRPr/>
          </a:p>
        </p:txBody>
      </p:sp>
      <p:sp>
        <p:nvSpPr>
          <p:cNvPr id="476" name="Shape 476"/>
          <p:cNvSpPr/>
          <p:nvPr/>
        </p:nvSpPr>
        <p:spPr>
          <a:xfrm>
            <a:off x="8824286" y="3792769"/>
            <a:ext cx="6735428" cy="8953674"/>
          </a:xfrm>
          <a:prstGeom prst="rect">
            <a:avLst/>
          </a:prstGeom>
          <a:solidFill>
            <a:srgbClr val="24485E"/>
          </a:solidFill>
          <a:ln w="12700">
            <a:miter lim="400000"/>
          </a:ln>
        </p:spPr>
        <p:txBody>
          <a:bodyPr lIns="50800" tIns="50800" rIns="50800" bIns="50800" anchor="ctr"/>
          <a:lstStyle/>
          <a:p>
            <a:pPr marL="57150" marR="57150" algn="ctr" defTabSz="1282700">
              <a:spcBef>
                <a:spcPts val="0"/>
              </a:spcBef>
              <a:defRPr sz="5800">
                <a:solidFill>
                  <a:srgbClr val="5596E6"/>
                </a:solidFill>
                <a:uFill>
                  <a:solidFill>
                    <a:srgbClr val="000000"/>
                  </a:solidFill>
                </a:uFill>
                <a:latin typeface="Gill Sans"/>
                <a:ea typeface="Gill Sans"/>
                <a:cs typeface="Gill Sans"/>
                <a:sym typeface="Gill Sans"/>
              </a:defRPr>
            </a:pPr>
            <a:endParaRPr/>
          </a:p>
        </p:txBody>
      </p:sp>
      <p:sp>
        <p:nvSpPr>
          <p:cNvPr id="477" name="Shape 477"/>
          <p:cNvSpPr>
            <a:spLocks noGrp="1"/>
          </p:cNvSpPr>
          <p:nvPr>
            <p:ph type="body" idx="13"/>
          </p:nvPr>
        </p:nvSpPr>
        <p:spPr>
          <a:prstGeom prst="rect">
            <a:avLst/>
          </a:prstGeom>
        </p:spPr>
        <p:txBody>
          <a:bodyPr/>
          <a:lstStyle/>
          <a:p>
            <a:r>
              <a:t>Put the Person First</a:t>
            </a:r>
          </a:p>
        </p:txBody>
      </p:sp>
      <p:sp>
        <p:nvSpPr>
          <p:cNvPr id="478" name="Shape 478"/>
          <p:cNvSpPr/>
          <p:nvPr/>
        </p:nvSpPr>
        <p:spPr>
          <a:xfrm>
            <a:off x="1289046" y="9818242"/>
            <a:ext cx="6346746" cy="17068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57150" marR="57150" defTabSz="1282700">
              <a:spcBef>
                <a:spcPts val="0"/>
              </a:spcBef>
              <a:defRPr sz="4400" b="1">
                <a:uFill>
                  <a:solidFill>
                    <a:srgbClr val="000000"/>
                  </a:solidFill>
                </a:uFill>
                <a:latin typeface="Helvetica Neue for IBM"/>
                <a:ea typeface="Helvetica Neue for IBM"/>
                <a:cs typeface="Helvetica Neue for IBM"/>
                <a:sym typeface="Helvetica Neue for IBM"/>
              </a:defRPr>
            </a:pPr>
            <a:r>
              <a:t>Persona Person One</a:t>
            </a:r>
          </a:p>
          <a:p>
            <a:pPr marL="57150" marR="57150" defTabSz="1282700">
              <a:spcBef>
                <a:spcPts val="1200"/>
              </a:spcBef>
              <a:defRPr sz="3400">
                <a:uFill>
                  <a:solidFill>
                    <a:srgbClr val="000000"/>
                  </a:solidFill>
                </a:uFill>
                <a:latin typeface="Helvetica Neue for IBM"/>
                <a:ea typeface="Helvetica Neue for IBM"/>
                <a:cs typeface="Helvetica Neue for IBM"/>
                <a:sym typeface="Helvetica Neue for IBM"/>
              </a:defRPr>
            </a:pPr>
            <a:r>
              <a:t>Subtext to define person here</a:t>
            </a:r>
          </a:p>
          <a:p>
            <a:pPr marL="57150" marR="57150" defTabSz="1282700">
              <a:spcBef>
                <a:spcPts val="0"/>
              </a:spcBef>
              <a:defRPr sz="2800">
                <a:uFill>
                  <a:solidFill>
                    <a:srgbClr val="000000"/>
                  </a:solidFill>
                </a:uFill>
                <a:latin typeface="Helvetica Neue for IBM"/>
                <a:ea typeface="Helvetica Neue for IBM"/>
                <a:cs typeface="Helvetica Neue for IBM"/>
                <a:sym typeface="Helvetica Neue for IBM"/>
              </a:defRPr>
            </a:pPr>
            <a:r>
              <a:t>Further subtext here</a:t>
            </a:r>
          </a:p>
        </p:txBody>
      </p:sp>
      <p:sp>
        <p:nvSpPr>
          <p:cNvPr id="479" name="Shape 479"/>
          <p:cNvSpPr/>
          <p:nvPr/>
        </p:nvSpPr>
        <p:spPr>
          <a:xfrm>
            <a:off x="9088661" y="9818242"/>
            <a:ext cx="6483753" cy="17068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57150" marR="57150" defTabSz="1282700">
              <a:spcBef>
                <a:spcPts val="0"/>
              </a:spcBef>
              <a:defRPr sz="4400" b="1">
                <a:uFill>
                  <a:solidFill>
                    <a:srgbClr val="000000"/>
                  </a:solidFill>
                </a:uFill>
                <a:latin typeface="Helvetica Neue for IBM"/>
                <a:ea typeface="Helvetica Neue for IBM"/>
                <a:cs typeface="Helvetica Neue for IBM"/>
                <a:sym typeface="Helvetica Neue for IBM"/>
              </a:defRPr>
            </a:pPr>
            <a:r>
              <a:t>Persona Person Two</a:t>
            </a:r>
          </a:p>
          <a:p>
            <a:pPr marL="57150" marR="57150" defTabSz="1282700">
              <a:spcBef>
                <a:spcPts val="1200"/>
              </a:spcBef>
              <a:defRPr sz="3400">
                <a:uFill>
                  <a:solidFill>
                    <a:srgbClr val="000000"/>
                  </a:solidFill>
                </a:uFill>
                <a:latin typeface="Helvetica Neue for IBM"/>
                <a:ea typeface="Helvetica Neue for IBM"/>
                <a:cs typeface="Helvetica Neue for IBM"/>
                <a:sym typeface="Helvetica Neue for IBM"/>
              </a:defRPr>
            </a:pPr>
            <a:r>
              <a:t>Subtext to define person here</a:t>
            </a:r>
          </a:p>
          <a:p>
            <a:pPr marL="57150" marR="57150" defTabSz="1282700">
              <a:spcBef>
                <a:spcPts val="0"/>
              </a:spcBef>
              <a:defRPr sz="2800">
                <a:uFill>
                  <a:solidFill>
                    <a:srgbClr val="000000"/>
                  </a:solidFill>
                </a:uFill>
                <a:latin typeface="Helvetica Neue for IBM"/>
                <a:ea typeface="Helvetica Neue for IBM"/>
                <a:cs typeface="Helvetica Neue for IBM"/>
                <a:sym typeface="Helvetica Neue for IBM"/>
              </a:defRPr>
            </a:pPr>
            <a:r>
              <a:t>Further subtext here</a:t>
            </a:r>
          </a:p>
        </p:txBody>
      </p:sp>
      <p:sp>
        <p:nvSpPr>
          <p:cNvPr id="480" name="Shape 480"/>
          <p:cNvSpPr/>
          <p:nvPr/>
        </p:nvSpPr>
        <p:spPr>
          <a:xfrm>
            <a:off x="16961784" y="9818242"/>
            <a:ext cx="6346746" cy="22326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57150" marR="57150" defTabSz="1282700">
              <a:spcBef>
                <a:spcPts val="0"/>
              </a:spcBef>
              <a:defRPr sz="4400" b="1">
                <a:uFill>
                  <a:solidFill>
                    <a:srgbClr val="000000"/>
                  </a:solidFill>
                </a:uFill>
                <a:latin typeface="Helvetica Neue for IBM"/>
                <a:ea typeface="Helvetica Neue for IBM"/>
                <a:cs typeface="Helvetica Neue for IBM"/>
                <a:sym typeface="Helvetica Neue for IBM"/>
              </a:defRPr>
            </a:pPr>
            <a:r>
              <a:t>Persona Person Three</a:t>
            </a:r>
          </a:p>
          <a:p>
            <a:pPr marL="57150" marR="57150" defTabSz="1282700">
              <a:spcBef>
                <a:spcPts val="1200"/>
              </a:spcBef>
              <a:defRPr sz="3400">
                <a:uFill>
                  <a:solidFill>
                    <a:srgbClr val="000000"/>
                  </a:solidFill>
                </a:uFill>
                <a:latin typeface="Helvetica Neue for IBM"/>
                <a:ea typeface="Helvetica Neue for IBM"/>
                <a:cs typeface="Helvetica Neue for IBM"/>
                <a:sym typeface="Helvetica Neue for IBM"/>
              </a:defRPr>
            </a:pPr>
            <a:r>
              <a:t>Subtext to define person here</a:t>
            </a:r>
          </a:p>
          <a:p>
            <a:pPr marL="57150" marR="57150" defTabSz="1282700">
              <a:spcBef>
                <a:spcPts val="0"/>
              </a:spcBef>
              <a:defRPr sz="2800">
                <a:uFill>
                  <a:solidFill>
                    <a:srgbClr val="000000"/>
                  </a:solidFill>
                </a:uFill>
                <a:latin typeface="Helvetica Neue for IBM"/>
                <a:ea typeface="Helvetica Neue for IBM"/>
                <a:cs typeface="Helvetica Neue for IBM"/>
                <a:sym typeface="Helvetica Neue for IBM"/>
              </a:defRPr>
            </a:pPr>
            <a:r>
              <a:t>Further subtext here</a:t>
            </a:r>
          </a:p>
        </p:txBody>
      </p:sp>
      <p:sp>
        <p:nvSpPr>
          <p:cNvPr id="481" name="Shape 481"/>
          <p:cNvSpPr/>
          <p:nvPr/>
        </p:nvSpPr>
        <p:spPr>
          <a:xfrm>
            <a:off x="937586" y="2178051"/>
            <a:ext cx="22385400" cy="7924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L="57150" marR="57150" defTabSz="1282700">
              <a:spcBef>
                <a:spcPts val="0"/>
              </a:spcBef>
              <a:defRPr sz="2800">
                <a:solidFill>
                  <a:srgbClr val="53585F"/>
                </a:solidFill>
                <a:uFill>
                  <a:solidFill>
                    <a:srgbClr val="000000"/>
                  </a:solidFill>
                </a:uFill>
                <a:latin typeface="Helvetica Neue for IBM"/>
                <a:ea typeface="Helvetica Neue for IBM"/>
                <a:cs typeface="Helvetica Neue for IBM"/>
                <a:sym typeface="Helvetica Neue for IBM"/>
              </a:defRPr>
            </a:lvl1pPr>
          </a:lstStyle>
          <a:p>
            <a:r>
              <a:t>Every project has multiple people that are going to experience the excellence in your work. Who are they? What do they care about? How can you be that one person advocating for their best experience?</a:t>
            </a:r>
          </a:p>
        </p:txBody>
      </p:sp>
      <p:pic>
        <p:nvPicPr>
          <p:cNvPr id="482" name="pasted-image.pdf"/>
          <p:cNvPicPr>
            <a:picLocks noChangeAspect="1"/>
          </p:cNvPicPr>
          <p:nvPr/>
        </p:nvPicPr>
        <p:blipFill>
          <a:blip r:embed="rId3">
            <a:extLst/>
          </a:blip>
          <a:stretch>
            <a:fillRect/>
          </a:stretch>
        </p:blipFill>
        <p:spPr>
          <a:xfrm>
            <a:off x="9664672" y="4294171"/>
            <a:ext cx="4769786" cy="4769786"/>
          </a:xfrm>
          <a:prstGeom prst="rect">
            <a:avLst/>
          </a:prstGeom>
          <a:ln w="25400"/>
        </p:spPr>
      </p:pic>
      <p:pic>
        <p:nvPicPr>
          <p:cNvPr id="483" name="pasted-image.pdf"/>
          <p:cNvPicPr>
            <a:picLocks noChangeAspect="1"/>
          </p:cNvPicPr>
          <p:nvPr/>
        </p:nvPicPr>
        <p:blipFill>
          <a:blip r:embed="rId4">
            <a:extLst/>
          </a:blip>
          <a:stretch>
            <a:fillRect/>
          </a:stretch>
        </p:blipFill>
        <p:spPr>
          <a:xfrm>
            <a:off x="17648952" y="4327530"/>
            <a:ext cx="4756140" cy="4756140"/>
          </a:xfrm>
          <a:prstGeom prst="rect">
            <a:avLst/>
          </a:prstGeom>
          <a:ln w="25400"/>
        </p:spPr>
      </p:pic>
      <p:pic>
        <p:nvPicPr>
          <p:cNvPr id="484" name="pasted-image.pdf"/>
          <p:cNvPicPr>
            <a:picLocks noChangeAspect="1"/>
          </p:cNvPicPr>
          <p:nvPr/>
        </p:nvPicPr>
        <p:blipFill>
          <a:blip r:embed="rId5">
            <a:extLst/>
          </a:blip>
          <a:stretch>
            <a:fillRect/>
          </a:stretch>
        </p:blipFill>
        <p:spPr>
          <a:xfrm>
            <a:off x="1849588" y="4167657"/>
            <a:ext cx="4974367" cy="4974366"/>
          </a:xfrm>
          <a:prstGeom prst="rect">
            <a:avLst/>
          </a:prstGeom>
          <a:ln w="25400"/>
        </p:spPr>
      </p:pic>
      <p:sp>
        <p:nvSpPr>
          <p:cNvPr id="485" name="Shape 485"/>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486" name="pasted-image.pdf"/>
          <p:cNvPicPr>
            <a:picLocks noChangeAspect="1"/>
          </p:cNvPicPr>
          <p:nvPr/>
        </p:nvPicPr>
        <p:blipFill>
          <a:blip r:embed="rId6">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981539" y="4046000"/>
            <a:ext cx="10683810" cy="8705197"/>
          </a:xfrm>
          <a:prstGeom prst="rect">
            <a:avLst/>
          </a:prstGeom>
          <a:solidFill>
            <a:srgbClr val="DCDEE0">
              <a:alpha val="22000"/>
            </a:srgbClr>
          </a:solidFill>
          <a:ln w="12700">
            <a:miter lim="400000"/>
          </a:ln>
          <a:extLst>
            <a:ext uri="{C572A759-6A51-4108-AA02-DFA0A04FC94B}">
              <ma14:wrappingTextBoxFlag xmlns:ma14="http://schemas.microsoft.com/office/mac/drawingml/2011/main" xmlns="" val="1"/>
            </a:ext>
          </a:extLst>
        </p:spPr>
        <p:txBody>
          <a:bodyPr lIns="381000" tIns="381000" rIns="381000" bIns="381000"/>
          <a:lstStyle/>
          <a:p>
            <a:pPr lvl="2" indent="0" defTabSz="457200">
              <a:spcBef>
                <a:spcPts val="1200"/>
              </a:spcBef>
              <a:defRPr sz="3600" b="1" cap="all">
                <a:solidFill>
                  <a:srgbClr val="BC4C9F"/>
                </a:solidFill>
                <a:latin typeface="Helvetica Neue for IBM"/>
                <a:ea typeface="Helvetica Neue for IBM"/>
                <a:cs typeface="Helvetica Neue for IBM"/>
                <a:sym typeface="Helvetica Neue for IBM"/>
              </a:defRPr>
            </a:pPr>
            <a:r>
              <a:t>Residents</a:t>
            </a:r>
          </a:p>
        </p:txBody>
      </p:sp>
      <p:sp>
        <p:nvSpPr>
          <p:cNvPr id="491" name="Shape 491"/>
          <p:cNvSpPr/>
          <p:nvPr/>
        </p:nvSpPr>
        <p:spPr>
          <a:xfrm>
            <a:off x="12665539" y="4046000"/>
            <a:ext cx="10683810" cy="8705197"/>
          </a:xfrm>
          <a:prstGeom prst="rect">
            <a:avLst/>
          </a:prstGeom>
          <a:solidFill>
            <a:srgbClr val="DCDEE0">
              <a:alpha val="22000"/>
            </a:srgbClr>
          </a:solidFill>
          <a:ln w="12700">
            <a:miter lim="400000"/>
          </a:ln>
          <a:extLst>
            <a:ext uri="{C572A759-6A51-4108-AA02-DFA0A04FC94B}">
              <ma14:wrappingTextBoxFlag xmlns:ma14="http://schemas.microsoft.com/office/mac/drawingml/2011/main" xmlns="" val="1"/>
            </a:ext>
          </a:extLst>
        </p:spPr>
        <p:txBody>
          <a:bodyPr lIns="381000" tIns="381000" rIns="381000" bIns="381000"/>
          <a:lstStyle/>
          <a:p>
            <a:pPr lvl="2" indent="0" defTabSz="457200">
              <a:spcBef>
                <a:spcPts val="1200"/>
              </a:spcBef>
              <a:defRPr sz="3600" b="1" cap="all">
                <a:solidFill>
                  <a:srgbClr val="BC4C9F"/>
                </a:solidFill>
                <a:latin typeface="Helvetica Neue for IBM"/>
                <a:ea typeface="Helvetica Neue for IBM"/>
                <a:cs typeface="Helvetica Neue for IBM"/>
                <a:sym typeface="Helvetica Neue for IBM"/>
              </a:defRPr>
            </a:pPr>
            <a:r>
              <a:t>Users</a:t>
            </a:r>
          </a:p>
        </p:txBody>
      </p:sp>
      <p:sp>
        <p:nvSpPr>
          <p:cNvPr id="492" name="Shape 492"/>
          <p:cNvSpPr>
            <a:spLocks noGrp="1"/>
          </p:cNvSpPr>
          <p:nvPr>
            <p:ph type="body" idx="13"/>
          </p:nvPr>
        </p:nvSpPr>
        <p:spPr>
          <a:prstGeom prst="rect">
            <a:avLst/>
          </a:prstGeom>
        </p:spPr>
        <p:txBody>
          <a:bodyPr/>
          <a:lstStyle/>
          <a:p>
            <a:r>
              <a:t>Complex Digital Transformations means lots of people are involved</a:t>
            </a:r>
          </a:p>
        </p:txBody>
      </p:sp>
      <p:pic>
        <p:nvPicPr>
          <p:cNvPr id="493" name="pasted-image.pdf"/>
          <p:cNvPicPr>
            <a:picLocks noChangeAspect="1"/>
          </p:cNvPicPr>
          <p:nvPr/>
        </p:nvPicPr>
        <p:blipFill>
          <a:blip r:embed="rId2">
            <a:extLst/>
          </a:blip>
          <a:stretch>
            <a:fillRect/>
          </a:stretch>
        </p:blipFill>
        <p:spPr>
          <a:xfrm>
            <a:off x="3444280" y="9615643"/>
            <a:ext cx="1822877" cy="1928237"/>
          </a:xfrm>
          <a:prstGeom prst="rect">
            <a:avLst/>
          </a:prstGeom>
          <a:ln w="25400"/>
        </p:spPr>
      </p:pic>
      <p:pic>
        <p:nvPicPr>
          <p:cNvPr id="494" name="pasted-image.pdf"/>
          <p:cNvPicPr>
            <a:picLocks noChangeAspect="1"/>
          </p:cNvPicPr>
          <p:nvPr/>
        </p:nvPicPr>
        <p:blipFill>
          <a:blip r:embed="rId3">
            <a:extLst/>
          </a:blip>
          <a:stretch>
            <a:fillRect/>
          </a:stretch>
        </p:blipFill>
        <p:spPr>
          <a:xfrm>
            <a:off x="7238076" y="9754846"/>
            <a:ext cx="1964532" cy="1784628"/>
          </a:xfrm>
          <a:prstGeom prst="rect">
            <a:avLst/>
          </a:prstGeom>
          <a:ln w="25400"/>
        </p:spPr>
      </p:pic>
      <p:pic>
        <p:nvPicPr>
          <p:cNvPr id="495" name="pasted-image.pdf"/>
          <p:cNvPicPr>
            <a:picLocks noChangeAspect="1"/>
          </p:cNvPicPr>
          <p:nvPr/>
        </p:nvPicPr>
        <p:blipFill>
          <a:blip r:embed="rId4">
            <a:extLst/>
          </a:blip>
          <a:stretch>
            <a:fillRect/>
          </a:stretch>
        </p:blipFill>
        <p:spPr>
          <a:xfrm>
            <a:off x="1686057" y="5878513"/>
            <a:ext cx="1156652" cy="1320796"/>
          </a:xfrm>
          <a:prstGeom prst="rect">
            <a:avLst/>
          </a:prstGeom>
          <a:ln w="25400"/>
        </p:spPr>
      </p:pic>
      <p:pic>
        <p:nvPicPr>
          <p:cNvPr id="496" name="pasted-image.pdf"/>
          <p:cNvPicPr>
            <a:picLocks noChangeAspect="1"/>
          </p:cNvPicPr>
          <p:nvPr/>
        </p:nvPicPr>
        <p:blipFill>
          <a:blip r:embed="rId5">
            <a:extLst/>
          </a:blip>
          <a:stretch>
            <a:fillRect/>
          </a:stretch>
        </p:blipFill>
        <p:spPr>
          <a:xfrm>
            <a:off x="3104410" y="5430723"/>
            <a:ext cx="1216413" cy="1292199"/>
          </a:xfrm>
          <a:prstGeom prst="rect">
            <a:avLst/>
          </a:prstGeom>
          <a:ln w="25400"/>
        </p:spPr>
      </p:pic>
      <p:pic>
        <p:nvPicPr>
          <p:cNvPr id="497" name="pasted-image.pdf"/>
          <p:cNvPicPr>
            <a:picLocks noChangeAspect="1"/>
          </p:cNvPicPr>
          <p:nvPr/>
        </p:nvPicPr>
        <p:blipFill>
          <a:blip r:embed="rId6">
            <a:extLst/>
          </a:blip>
          <a:stretch>
            <a:fillRect/>
          </a:stretch>
        </p:blipFill>
        <p:spPr>
          <a:xfrm>
            <a:off x="4582524" y="5882167"/>
            <a:ext cx="987214" cy="1313488"/>
          </a:xfrm>
          <a:prstGeom prst="rect">
            <a:avLst/>
          </a:prstGeom>
          <a:ln w="25400"/>
        </p:spPr>
      </p:pic>
      <p:pic>
        <p:nvPicPr>
          <p:cNvPr id="498" name="pasted-image.pdf"/>
          <p:cNvPicPr>
            <a:picLocks noChangeAspect="1"/>
          </p:cNvPicPr>
          <p:nvPr/>
        </p:nvPicPr>
        <p:blipFill>
          <a:blip r:embed="rId7">
            <a:extLst/>
          </a:blip>
          <a:stretch>
            <a:fillRect/>
          </a:stretch>
        </p:blipFill>
        <p:spPr>
          <a:xfrm>
            <a:off x="5300085" y="9737040"/>
            <a:ext cx="1905062" cy="1810754"/>
          </a:xfrm>
          <a:prstGeom prst="rect">
            <a:avLst/>
          </a:prstGeom>
          <a:ln w="25400"/>
        </p:spPr>
      </p:pic>
      <p:sp>
        <p:nvSpPr>
          <p:cNvPr id="499" name="Shape 499"/>
          <p:cNvSpPr/>
          <p:nvPr/>
        </p:nvSpPr>
        <p:spPr>
          <a:xfrm>
            <a:off x="6323443" y="8421750"/>
            <a:ext cx="2796694" cy="55626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R="57150" defTabSz="1282700">
              <a:lnSpc>
                <a:spcPct val="80000"/>
              </a:lnSpc>
              <a:spcBef>
                <a:spcPts val="0"/>
              </a:spcBef>
              <a:defRPr sz="3600" spc="-72">
                <a:solidFill>
                  <a:srgbClr val="53585F"/>
                </a:solidFill>
                <a:uFill>
                  <a:solidFill>
                    <a:srgbClr val="5E5E5E"/>
                  </a:solidFill>
                </a:uFill>
                <a:latin typeface="Helvetica Neue for IBM"/>
                <a:ea typeface="Helvetica Neue for IBM"/>
                <a:cs typeface="Helvetica Neue for IBM"/>
                <a:sym typeface="Helvetica Neue for IBM"/>
              </a:defRPr>
            </a:lvl1pPr>
          </a:lstStyle>
          <a:p>
            <a:r>
              <a:t>Whole Teams </a:t>
            </a:r>
          </a:p>
        </p:txBody>
      </p:sp>
      <p:sp>
        <p:nvSpPr>
          <p:cNvPr id="500" name="Shape 500"/>
          <p:cNvSpPr/>
          <p:nvPr/>
        </p:nvSpPr>
        <p:spPr>
          <a:xfrm>
            <a:off x="6252616" y="11755244"/>
            <a:ext cx="3002433" cy="55626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R="57150" defTabSz="1282700">
              <a:lnSpc>
                <a:spcPct val="80000"/>
              </a:lnSpc>
              <a:spcBef>
                <a:spcPts val="0"/>
              </a:spcBef>
              <a:defRPr sz="3600" spc="-72">
                <a:solidFill>
                  <a:srgbClr val="53585F"/>
                </a:solidFill>
                <a:uFill>
                  <a:solidFill>
                    <a:srgbClr val="5E5E5E"/>
                  </a:solidFill>
                </a:uFill>
                <a:latin typeface="Helvetica Neue for IBM"/>
                <a:ea typeface="Helvetica Neue for IBM"/>
                <a:cs typeface="Helvetica Neue for IBM"/>
                <a:sym typeface="Helvetica Neue for IBM"/>
              </a:defRPr>
            </a:lvl1pPr>
          </a:lstStyle>
          <a:p>
            <a:r>
              <a:t>Studio Leaders</a:t>
            </a:r>
          </a:p>
        </p:txBody>
      </p:sp>
      <p:pic>
        <p:nvPicPr>
          <p:cNvPr id="501" name="pasted-image.pdf"/>
          <p:cNvPicPr>
            <a:picLocks noChangeAspect="1"/>
          </p:cNvPicPr>
          <p:nvPr/>
        </p:nvPicPr>
        <p:blipFill>
          <a:blip r:embed="rId8">
            <a:extLst/>
          </a:blip>
          <a:stretch>
            <a:fillRect/>
          </a:stretch>
        </p:blipFill>
        <p:spPr>
          <a:xfrm>
            <a:off x="13923298" y="4905232"/>
            <a:ext cx="1905063" cy="1949787"/>
          </a:xfrm>
          <a:prstGeom prst="rect">
            <a:avLst/>
          </a:prstGeom>
          <a:ln w="25400"/>
        </p:spPr>
      </p:pic>
      <p:sp>
        <p:nvSpPr>
          <p:cNvPr id="502" name="Shape 502"/>
          <p:cNvSpPr/>
          <p:nvPr/>
        </p:nvSpPr>
        <p:spPr>
          <a:xfrm>
            <a:off x="16188267" y="7072932"/>
            <a:ext cx="3041753" cy="55626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R="57150" defTabSz="1282700">
              <a:lnSpc>
                <a:spcPct val="80000"/>
              </a:lnSpc>
              <a:spcBef>
                <a:spcPts val="0"/>
              </a:spcBef>
              <a:defRPr sz="3600" spc="-72">
                <a:solidFill>
                  <a:srgbClr val="53585F"/>
                </a:solidFill>
                <a:uFill>
                  <a:solidFill>
                    <a:srgbClr val="5E5E5E"/>
                  </a:solidFill>
                </a:uFill>
                <a:latin typeface="Helvetica Neue for IBM"/>
                <a:ea typeface="Helvetica Neue for IBM"/>
                <a:cs typeface="Helvetica Neue for IBM"/>
                <a:sym typeface="Helvetica Neue for IBM"/>
              </a:defRPr>
            </a:lvl1pPr>
          </a:lstStyle>
          <a:p>
            <a:r>
              <a:t>IBM Executives</a:t>
            </a:r>
          </a:p>
        </p:txBody>
      </p:sp>
      <p:pic>
        <p:nvPicPr>
          <p:cNvPr id="503" name="pasted-image.pdf"/>
          <p:cNvPicPr>
            <a:picLocks noChangeAspect="1"/>
          </p:cNvPicPr>
          <p:nvPr/>
        </p:nvPicPr>
        <p:blipFill>
          <a:blip r:embed="rId9">
            <a:extLst/>
          </a:blip>
          <a:stretch>
            <a:fillRect/>
          </a:stretch>
        </p:blipFill>
        <p:spPr>
          <a:xfrm>
            <a:off x="16371118" y="4921925"/>
            <a:ext cx="1709584" cy="1916401"/>
          </a:xfrm>
          <a:prstGeom prst="rect">
            <a:avLst/>
          </a:prstGeom>
          <a:ln w="25400"/>
        </p:spPr>
      </p:pic>
      <p:pic>
        <p:nvPicPr>
          <p:cNvPr id="504" name="pasted-image.pdf"/>
          <p:cNvPicPr>
            <a:picLocks noChangeAspect="1"/>
          </p:cNvPicPr>
          <p:nvPr/>
        </p:nvPicPr>
        <p:blipFill>
          <a:blip r:embed="rId10">
            <a:extLst/>
          </a:blip>
          <a:stretch>
            <a:fillRect/>
          </a:stretch>
        </p:blipFill>
        <p:spPr>
          <a:xfrm>
            <a:off x="13638023" y="8972509"/>
            <a:ext cx="1457299" cy="1700513"/>
          </a:xfrm>
          <a:prstGeom prst="rect">
            <a:avLst/>
          </a:prstGeom>
          <a:ln w="25400"/>
        </p:spPr>
      </p:pic>
      <p:pic>
        <p:nvPicPr>
          <p:cNvPr id="505" name="pasted-image.pdf"/>
          <p:cNvPicPr>
            <a:picLocks noChangeAspect="1"/>
          </p:cNvPicPr>
          <p:nvPr/>
        </p:nvPicPr>
        <p:blipFill>
          <a:blip r:embed="rId11">
            <a:extLst/>
          </a:blip>
          <a:stretch>
            <a:fillRect/>
          </a:stretch>
        </p:blipFill>
        <p:spPr>
          <a:xfrm>
            <a:off x="17028926" y="9022339"/>
            <a:ext cx="1709584" cy="1644279"/>
          </a:xfrm>
          <a:prstGeom prst="rect">
            <a:avLst/>
          </a:prstGeom>
          <a:ln w="25400"/>
        </p:spPr>
      </p:pic>
      <p:pic>
        <p:nvPicPr>
          <p:cNvPr id="506" name="pasted-image.pdf"/>
          <p:cNvPicPr>
            <a:picLocks noChangeAspect="1"/>
          </p:cNvPicPr>
          <p:nvPr/>
        </p:nvPicPr>
        <p:blipFill>
          <a:blip r:embed="rId12">
            <a:extLst/>
          </a:blip>
          <a:stretch>
            <a:fillRect/>
          </a:stretch>
        </p:blipFill>
        <p:spPr>
          <a:xfrm>
            <a:off x="15417393" y="10133876"/>
            <a:ext cx="1293429" cy="1522421"/>
          </a:xfrm>
          <a:prstGeom prst="rect">
            <a:avLst/>
          </a:prstGeom>
          <a:ln w="25400"/>
        </p:spPr>
      </p:pic>
      <p:sp>
        <p:nvSpPr>
          <p:cNvPr id="507" name="Shape 507"/>
          <p:cNvSpPr/>
          <p:nvPr/>
        </p:nvSpPr>
        <p:spPr>
          <a:xfrm>
            <a:off x="16064107" y="11930629"/>
            <a:ext cx="1400405" cy="55626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R="57150" defTabSz="1282700">
              <a:lnSpc>
                <a:spcPct val="80000"/>
              </a:lnSpc>
              <a:spcBef>
                <a:spcPts val="0"/>
              </a:spcBef>
              <a:defRPr sz="3600" spc="-72">
                <a:solidFill>
                  <a:srgbClr val="53585F"/>
                </a:solidFill>
                <a:uFill>
                  <a:solidFill>
                    <a:srgbClr val="5E5E5E"/>
                  </a:solidFill>
                </a:uFill>
                <a:latin typeface="Helvetica Neue for IBM"/>
                <a:ea typeface="Helvetica Neue for IBM"/>
                <a:cs typeface="Helvetica Neue for IBM"/>
                <a:sym typeface="Helvetica Neue for IBM"/>
              </a:defRPr>
            </a:lvl1pPr>
          </a:lstStyle>
          <a:p>
            <a:r>
              <a:t>Clients</a:t>
            </a:r>
          </a:p>
        </p:txBody>
      </p:sp>
      <p:pic>
        <p:nvPicPr>
          <p:cNvPr id="508" name="pasted-image.pdf"/>
          <p:cNvPicPr>
            <a:picLocks noChangeAspect="1"/>
          </p:cNvPicPr>
          <p:nvPr/>
        </p:nvPicPr>
        <p:blipFill>
          <a:blip r:embed="rId13">
            <a:extLst/>
          </a:blip>
          <a:stretch>
            <a:fillRect/>
          </a:stretch>
        </p:blipFill>
        <p:spPr>
          <a:xfrm>
            <a:off x="20522108" y="9194661"/>
            <a:ext cx="1400405" cy="1842098"/>
          </a:xfrm>
          <a:prstGeom prst="rect">
            <a:avLst/>
          </a:prstGeom>
          <a:ln w="25400"/>
        </p:spPr>
      </p:pic>
      <p:sp>
        <p:nvSpPr>
          <p:cNvPr id="509" name="Shape 509"/>
          <p:cNvSpPr/>
          <p:nvPr/>
        </p:nvSpPr>
        <p:spPr>
          <a:xfrm>
            <a:off x="21222310" y="11306266"/>
            <a:ext cx="1198780" cy="55626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R="57150" defTabSz="1282700">
              <a:lnSpc>
                <a:spcPct val="80000"/>
              </a:lnSpc>
              <a:spcBef>
                <a:spcPts val="0"/>
              </a:spcBef>
              <a:defRPr sz="3600" spc="-72">
                <a:solidFill>
                  <a:srgbClr val="53585F"/>
                </a:solidFill>
                <a:uFill>
                  <a:solidFill>
                    <a:srgbClr val="5E5E5E"/>
                  </a:solidFill>
                </a:uFill>
                <a:latin typeface="Helvetica Neue for IBM"/>
                <a:ea typeface="Helvetica Neue for IBM"/>
                <a:cs typeface="Helvetica Neue for IBM"/>
                <a:sym typeface="Helvetica Neue for IBM"/>
              </a:defRPr>
            </a:lvl1pPr>
          </a:lstStyle>
          <a:p>
            <a:r>
              <a:t>Press</a:t>
            </a:r>
          </a:p>
        </p:txBody>
      </p:sp>
      <p:pic>
        <p:nvPicPr>
          <p:cNvPr id="510" name="pasted-image.pdf"/>
          <p:cNvPicPr>
            <a:picLocks noChangeAspect="1"/>
          </p:cNvPicPr>
          <p:nvPr/>
        </p:nvPicPr>
        <p:blipFill>
          <a:blip r:embed="rId14">
            <a:extLst/>
          </a:blip>
          <a:stretch>
            <a:fillRect/>
          </a:stretch>
        </p:blipFill>
        <p:spPr>
          <a:xfrm>
            <a:off x="20240045" y="4830161"/>
            <a:ext cx="1964532" cy="2026743"/>
          </a:xfrm>
          <a:prstGeom prst="rect">
            <a:avLst/>
          </a:prstGeom>
          <a:ln w="25400"/>
        </p:spPr>
      </p:pic>
      <p:sp>
        <p:nvSpPr>
          <p:cNvPr id="511" name="Shape 511"/>
          <p:cNvSpPr/>
          <p:nvPr/>
        </p:nvSpPr>
        <p:spPr>
          <a:xfrm>
            <a:off x="21222310" y="7047532"/>
            <a:ext cx="1725931" cy="55626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R="57150" defTabSz="1282700">
              <a:lnSpc>
                <a:spcPct val="80000"/>
              </a:lnSpc>
              <a:spcBef>
                <a:spcPts val="0"/>
              </a:spcBef>
              <a:defRPr sz="3600" spc="-72">
                <a:solidFill>
                  <a:srgbClr val="53585F"/>
                </a:solidFill>
                <a:uFill>
                  <a:solidFill>
                    <a:srgbClr val="5E5E5E"/>
                  </a:solidFill>
                </a:uFill>
                <a:latin typeface="Helvetica Neue for IBM"/>
                <a:ea typeface="Helvetica Neue for IBM"/>
                <a:cs typeface="Helvetica Neue for IBM"/>
                <a:sym typeface="Helvetica Neue for IBM"/>
              </a:defRPr>
            </a:lvl1pPr>
          </a:lstStyle>
          <a:p>
            <a:r>
              <a:t>Analysts</a:t>
            </a:r>
          </a:p>
        </p:txBody>
      </p:sp>
      <p:sp>
        <p:nvSpPr>
          <p:cNvPr id="512" name="Shape 512"/>
          <p:cNvSpPr/>
          <p:nvPr/>
        </p:nvSpPr>
        <p:spPr>
          <a:xfrm>
            <a:off x="989083" y="2182215"/>
            <a:ext cx="22157517" cy="117348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defTabSz="457200">
              <a:spcBef>
                <a:spcPts val="0"/>
              </a:spcBef>
              <a:defRPr sz="3800">
                <a:solidFill>
                  <a:srgbClr val="53585F"/>
                </a:solidFill>
                <a:latin typeface="Helvetica Neue for IBM"/>
                <a:ea typeface="Helvetica Neue for IBM"/>
                <a:cs typeface="Helvetica Neue for IBM"/>
                <a:sym typeface="Helvetica Neue for IBM"/>
              </a:defRPr>
            </a:lvl1pPr>
          </a:lstStyle>
          <a:p>
            <a:r>
              <a:t>We’re transforming the entire ecosystem of an agency that serves the public. It’s good to know who is involved at every angle. </a:t>
            </a:r>
          </a:p>
        </p:txBody>
      </p:sp>
      <p:pic>
        <p:nvPicPr>
          <p:cNvPr id="513" name="pasted-image.pdf"/>
          <p:cNvPicPr>
            <a:picLocks noChangeAspect="1"/>
          </p:cNvPicPr>
          <p:nvPr/>
        </p:nvPicPr>
        <p:blipFill>
          <a:blip r:embed="rId4">
            <a:extLst/>
          </a:blip>
          <a:stretch>
            <a:fillRect/>
          </a:stretch>
        </p:blipFill>
        <p:spPr>
          <a:xfrm>
            <a:off x="6813210" y="5878513"/>
            <a:ext cx="1156652" cy="1320796"/>
          </a:xfrm>
          <a:prstGeom prst="rect">
            <a:avLst/>
          </a:prstGeom>
          <a:ln w="25400"/>
        </p:spPr>
      </p:pic>
      <p:pic>
        <p:nvPicPr>
          <p:cNvPr id="514" name="pasted-image.pdf"/>
          <p:cNvPicPr>
            <a:picLocks noChangeAspect="1"/>
          </p:cNvPicPr>
          <p:nvPr/>
        </p:nvPicPr>
        <p:blipFill>
          <a:blip r:embed="rId5">
            <a:extLst/>
          </a:blip>
          <a:stretch>
            <a:fillRect/>
          </a:stretch>
        </p:blipFill>
        <p:spPr>
          <a:xfrm>
            <a:off x="8231563" y="5430723"/>
            <a:ext cx="1216413" cy="1292199"/>
          </a:xfrm>
          <a:prstGeom prst="rect">
            <a:avLst/>
          </a:prstGeom>
          <a:ln w="25400"/>
        </p:spPr>
      </p:pic>
      <p:pic>
        <p:nvPicPr>
          <p:cNvPr id="515" name="pasted-image.pdf"/>
          <p:cNvPicPr>
            <a:picLocks noChangeAspect="1"/>
          </p:cNvPicPr>
          <p:nvPr/>
        </p:nvPicPr>
        <p:blipFill>
          <a:blip r:embed="rId6">
            <a:extLst/>
          </a:blip>
          <a:stretch>
            <a:fillRect/>
          </a:stretch>
        </p:blipFill>
        <p:spPr>
          <a:xfrm>
            <a:off x="9709677" y="5882167"/>
            <a:ext cx="987214" cy="1313488"/>
          </a:xfrm>
          <a:prstGeom prst="rect">
            <a:avLst/>
          </a:prstGeom>
          <a:ln w="25400"/>
        </p:spPr>
      </p:pic>
      <p:sp>
        <p:nvSpPr>
          <p:cNvPr id="516" name="Shape 516"/>
          <p:cNvSpPr/>
          <p:nvPr/>
        </p:nvSpPr>
        <p:spPr>
          <a:xfrm>
            <a:off x="1137376" y="7450816"/>
            <a:ext cx="5150481" cy="71577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R="57150" defTabSz="1282700">
              <a:lnSpc>
                <a:spcPct val="80000"/>
              </a:lnSpc>
              <a:spcBef>
                <a:spcPts val="0"/>
              </a:spcBef>
              <a:defRPr sz="2400" spc="-48">
                <a:solidFill>
                  <a:srgbClr val="53585F"/>
                </a:solidFill>
                <a:uFill>
                  <a:solidFill>
                    <a:srgbClr val="5E5E5E"/>
                  </a:solidFill>
                </a:uFill>
                <a:latin typeface="Helvetica Neue for IBM"/>
                <a:ea typeface="Helvetica Neue for IBM"/>
                <a:cs typeface="Helvetica Neue for IBM"/>
                <a:sym typeface="Helvetica Neue for IBM"/>
              </a:defRPr>
            </a:lvl1pPr>
          </a:lstStyle>
          <a:p>
            <a:r>
              <a:t>Design, Engineering, Offering Management</a:t>
            </a:r>
          </a:p>
        </p:txBody>
      </p:sp>
      <p:sp>
        <p:nvSpPr>
          <p:cNvPr id="517" name="Shape 517"/>
          <p:cNvSpPr/>
          <p:nvPr/>
        </p:nvSpPr>
        <p:spPr>
          <a:xfrm>
            <a:off x="6445976" y="7450816"/>
            <a:ext cx="5150481" cy="71577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R="57150" defTabSz="1282700">
              <a:lnSpc>
                <a:spcPct val="80000"/>
              </a:lnSpc>
              <a:spcBef>
                <a:spcPts val="0"/>
              </a:spcBef>
              <a:defRPr sz="2400" spc="-48">
                <a:solidFill>
                  <a:srgbClr val="53585F"/>
                </a:solidFill>
                <a:uFill>
                  <a:solidFill>
                    <a:srgbClr val="5E5E5E"/>
                  </a:solidFill>
                </a:uFill>
                <a:latin typeface="Helvetica Neue for IBM"/>
                <a:ea typeface="Helvetica Neue for IBM"/>
                <a:cs typeface="Helvetica Neue for IBM"/>
                <a:sym typeface="Helvetica Neue for IBM"/>
              </a:defRPr>
            </a:lvl1pPr>
          </a:lstStyle>
          <a:p>
            <a:r>
              <a:t>Design, Engineering, Clients, Consultants, BAs, Partners, etc.</a:t>
            </a:r>
          </a:p>
        </p:txBody>
      </p:sp>
      <p:sp>
        <p:nvSpPr>
          <p:cNvPr id="518" name="Shape 518"/>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519" name="pasted-image.pdf"/>
          <p:cNvPicPr>
            <a:picLocks noChangeAspect="1"/>
          </p:cNvPicPr>
          <p:nvPr/>
        </p:nvPicPr>
        <p:blipFill>
          <a:blip r:embed="rId15">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p:nvPr/>
        </p:nvSpPr>
        <p:spPr>
          <a:xfrm>
            <a:off x="1550302" y="1755762"/>
            <a:ext cx="12163807" cy="255497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1000" b="1">
                <a:solidFill>
                  <a:srgbClr val="000000"/>
                </a:solidFill>
                <a:latin typeface="+mj-lt"/>
                <a:ea typeface="+mj-ea"/>
                <a:cs typeface="+mj-cs"/>
                <a:sym typeface="Helvetica Neue"/>
              </a:defRPr>
            </a:pPr>
            <a:r>
              <a:rPr sz="8000"/>
              <a:t>Chunk Information </a:t>
            </a:r>
            <a:r>
              <a:t/>
            </a:r>
            <a:br/>
            <a:r>
              <a:rPr sz="6000">
                <a:solidFill>
                  <a:srgbClr val="DCDEE0"/>
                </a:solidFill>
              </a:rPr>
              <a:t>It makes it easier to read through</a:t>
            </a:r>
          </a:p>
        </p:txBody>
      </p:sp>
      <p:sp>
        <p:nvSpPr>
          <p:cNvPr id="522" name="Shape 522"/>
          <p:cNvSpPr/>
          <p:nvPr/>
        </p:nvSpPr>
        <p:spPr>
          <a:xfrm>
            <a:off x="1634045" y="6158488"/>
            <a:ext cx="3689301" cy="19469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2400">
                <a:solidFill>
                  <a:srgbClr val="000000"/>
                </a:solidFill>
                <a:latin typeface="Helvetica Neue Light"/>
                <a:ea typeface="Helvetica Neue Light"/>
                <a:cs typeface="Helvetica Neue Light"/>
                <a:sym typeface="Helvetica Neue Light"/>
              </a:defRPr>
            </a:pPr>
            <a:r>
              <a:rPr sz="2500" b="1">
                <a:solidFill>
                  <a:srgbClr val="5596E6"/>
                </a:solidFill>
                <a:latin typeface="+mj-lt"/>
                <a:ea typeface="+mj-ea"/>
                <a:cs typeface="+mj-cs"/>
                <a:sym typeface="Helvetica Neue"/>
              </a:rPr>
              <a:t>Who</a:t>
            </a:r>
            <a:endParaRPr sz="2500" b="1">
              <a:latin typeface="+mj-lt"/>
              <a:ea typeface="+mj-ea"/>
              <a:cs typeface="+mj-cs"/>
              <a:sym typeface="Helvetica Neue"/>
            </a:endParaRPr>
          </a:p>
          <a:p>
            <a:pPr marL="137160" indent="-137160">
              <a:spcBef>
                <a:spcPts val="0"/>
              </a:spcBef>
              <a:buSzPct val="50000"/>
              <a:buChar char="•"/>
              <a:defRPr sz="2400">
                <a:solidFill>
                  <a:srgbClr val="000000"/>
                </a:solidFill>
                <a:latin typeface="Helvetica Neue Light"/>
                <a:ea typeface="Helvetica Neue Light"/>
                <a:cs typeface="Helvetica Neue Light"/>
                <a:sym typeface="Helvetica Neue Light"/>
              </a:defRPr>
            </a:pPr>
            <a:r>
              <a:t>Client key stakeholders</a:t>
            </a:r>
          </a:p>
          <a:p>
            <a:pPr marL="137160" indent="-137160">
              <a:spcBef>
                <a:spcPts val="0"/>
              </a:spcBef>
              <a:buSzPct val="50000"/>
              <a:buChar char="•"/>
              <a:defRPr sz="2400">
                <a:solidFill>
                  <a:srgbClr val="000000"/>
                </a:solidFill>
                <a:latin typeface="Helvetica Neue Light"/>
                <a:ea typeface="Helvetica Neue Light"/>
                <a:cs typeface="Helvetica Neue Light"/>
                <a:sym typeface="Helvetica Neue Light"/>
              </a:defRPr>
            </a:pPr>
            <a:r>
              <a:t>Client business leaders</a:t>
            </a:r>
          </a:p>
          <a:p>
            <a:pPr marL="137160" indent="-137160">
              <a:spcBef>
                <a:spcPts val="0"/>
              </a:spcBef>
              <a:buSzPct val="50000"/>
              <a:buChar char="•"/>
              <a:defRPr sz="2400">
                <a:solidFill>
                  <a:srgbClr val="000000"/>
                </a:solidFill>
                <a:latin typeface="Helvetica Neue Light"/>
                <a:ea typeface="Helvetica Neue Light"/>
                <a:cs typeface="Helvetica Neue Light"/>
                <a:sym typeface="Helvetica Neue Light"/>
              </a:defRPr>
            </a:pPr>
            <a:r>
              <a:t>Client executive sponsors</a:t>
            </a:r>
          </a:p>
          <a:p>
            <a:pPr marL="137160" indent="-137160">
              <a:spcBef>
                <a:spcPts val="0"/>
              </a:spcBef>
              <a:buSzPct val="50000"/>
              <a:buChar char="•"/>
              <a:defRPr sz="2400">
                <a:solidFill>
                  <a:srgbClr val="000000"/>
                </a:solidFill>
                <a:latin typeface="Helvetica Neue Light"/>
                <a:ea typeface="Helvetica Neue Light"/>
                <a:cs typeface="Helvetica Neue Light"/>
                <a:sym typeface="Helvetica Neue Light"/>
              </a:defRPr>
            </a:pPr>
            <a:r>
              <a:t>IBM Design Leaders</a:t>
            </a:r>
          </a:p>
        </p:txBody>
      </p:sp>
      <p:sp>
        <p:nvSpPr>
          <p:cNvPr id="523" name="Shape 523"/>
          <p:cNvSpPr/>
          <p:nvPr/>
        </p:nvSpPr>
        <p:spPr>
          <a:xfrm>
            <a:off x="7984045" y="6158488"/>
            <a:ext cx="4963669" cy="12103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2400">
                <a:solidFill>
                  <a:srgbClr val="000000"/>
                </a:solidFill>
                <a:latin typeface="Helvetica Neue for IBM"/>
                <a:ea typeface="Helvetica Neue for IBM"/>
                <a:cs typeface="Helvetica Neue for IBM"/>
                <a:sym typeface="Helvetica Neue for IBM"/>
              </a:defRPr>
            </a:pPr>
            <a:r>
              <a:rPr sz="2500" b="1">
                <a:solidFill>
                  <a:srgbClr val="6D7777"/>
                </a:solidFill>
                <a:latin typeface="+mj-lt"/>
                <a:ea typeface="+mj-ea"/>
                <a:cs typeface="+mj-cs"/>
                <a:sym typeface="Helvetica Neue"/>
              </a:rPr>
              <a:t>What</a:t>
            </a:r>
            <a:r>
              <a:rPr sz="2500" b="1">
                <a:latin typeface="+mj-lt"/>
                <a:ea typeface="+mj-ea"/>
                <a:cs typeface="+mj-cs"/>
                <a:sym typeface="Helvetica Neue"/>
              </a:rPr>
              <a:t/>
            </a:r>
            <a:br>
              <a:rPr sz="2500" b="1">
                <a:latin typeface="+mj-lt"/>
                <a:ea typeface="+mj-ea"/>
                <a:cs typeface="+mj-cs"/>
                <a:sym typeface="Helvetica Neue"/>
              </a:rPr>
            </a:br>
            <a:r>
              <a:rPr>
                <a:latin typeface="Helvetica Neue Light"/>
                <a:ea typeface="Helvetica Neue Light"/>
                <a:cs typeface="Helvetica Neue Light"/>
                <a:sym typeface="Helvetica Neue Light"/>
              </a:rPr>
              <a:t>Conduct interviews, gather insights, </a:t>
            </a:r>
          </a:p>
          <a:p>
            <a:pPr>
              <a:spcBef>
                <a:spcPts val="0"/>
              </a:spcBef>
              <a:defRPr sz="2400">
                <a:solidFill>
                  <a:srgbClr val="000000"/>
                </a:solidFill>
                <a:latin typeface="Helvetica Neue for IBM"/>
                <a:ea typeface="Helvetica Neue for IBM"/>
                <a:cs typeface="Helvetica Neue for IBM"/>
                <a:sym typeface="Helvetica Neue for IBM"/>
              </a:defRPr>
            </a:pPr>
            <a:r>
              <a:rPr>
                <a:latin typeface="Helvetica Neue Light"/>
                <a:ea typeface="Helvetica Neue Light"/>
                <a:cs typeface="Helvetica Neue Light"/>
                <a:sym typeface="Helvetica Neue Light"/>
              </a:rPr>
              <a:t>and prepare for executive workshop.</a:t>
            </a:r>
          </a:p>
        </p:txBody>
      </p:sp>
      <p:sp>
        <p:nvSpPr>
          <p:cNvPr id="524" name="Shape 524"/>
          <p:cNvSpPr/>
          <p:nvPr/>
        </p:nvSpPr>
        <p:spPr>
          <a:xfrm>
            <a:off x="1634045" y="9866888"/>
            <a:ext cx="5172457" cy="23152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2400">
                <a:solidFill>
                  <a:srgbClr val="000000"/>
                </a:solidFill>
                <a:latin typeface="Helvetica Neue Light"/>
                <a:ea typeface="Helvetica Neue Light"/>
                <a:cs typeface="Helvetica Neue Light"/>
                <a:sym typeface="Helvetica Neue Light"/>
              </a:defRPr>
            </a:pPr>
            <a:r>
              <a:rPr sz="2500" b="1">
                <a:solidFill>
                  <a:srgbClr val="E72231"/>
                </a:solidFill>
                <a:latin typeface="+mj-lt"/>
                <a:ea typeface="+mj-ea"/>
                <a:cs typeface="+mj-cs"/>
                <a:sym typeface="Helvetica Neue"/>
              </a:rPr>
              <a:t>Outcomes</a:t>
            </a:r>
            <a:r>
              <a:rPr sz="2500" b="1">
                <a:latin typeface="+mj-lt"/>
                <a:ea typeface="+mj-ea"/>
                <a:cs typeface="+mj-cs"/>
                <a:sym typeface="Helvetica Neue"/>
              </a:rPr>
              <a:t/>
            </a:r>
            <a:br>
              <a:rPr sz="2500" b="1">
                <a:latin typeface="+mj-lt"/>
                <a:ea typeface="+mj-ea"/>
                <a:cs typeface="+mj-cs"/>
                <a:sym typeface="Helvetica Neue"/>
              </a:rPr>
            </a:br>
            <a:r>
              <a:t>Understand business and technical</a:t>
            </a:r>
            <a:br/>
            <a:r>
              <a:t>environment with current capabilities,</a:t>
            </a:r>
          </a:p>
          <a:p>
            <a:pPr>
              <a:spcBef>
                <a:spcPts val="0"/>
              </a:spcBef>
              <a:defRPr sz="2400">
                <a:solidFill>
                  <a:srgbClr val="000000"/>
                </a:solidFill>
                <a:latin typeface="Helvetica Neue Light"/>
                <a:ea typeface="Helvetica Neue Light"/>
                <a:cs typeface="Helvetica Neue Light"/>
                <a:sym typeface="Helvetica Neue Light"/>
              </a:defRPr>
            </a:pPr>
            <a:r>
              <a:t>limitations, opportunities, and</a:t>
            </a:r>
            <a:br/>
            <a:r>
              <a:t>unknowns. Refine design prompts and</a:t>
            </a:r>
            <a:br/>
            <a:r>
              <a:t>identify personas for the workshop.</a:t>
            </a:r>
          </a:p>
        </p:txBody>
      </p:sp>
      <p:sp>
        <p:nvSpPr>
          <p:cNvPr id="525" name="Shape 525"/>
          <p:cNvSpPr/>
          <p:nvPr/>
        </p:nvSpPr>
        <p:spPr>
          <a:xfrm>
            <a:off x="7984045" y="9866888"/>
            <a:ext cx="3273554" cy="15786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2400">
                <a:solidFill>
                  <a:srgbClr val="000000"/>
                </a:solidFill>
                <a:latin typeface="Helvetica Neue for IBM"/>
                <a:ea typeface="Helvetica Neue for IBM"/>
                <a:cs typeface="Helvetica Neue for IBM"/>
                <a:sym typeface="Helvetica Neue for IBM"/>
              </a:defRPr>
            </a:pPr>
            <a:r>
              <a:rPr sz="2500" b="1">
                <a:solidFill>
                  <a:srgbClr val="FDD601"/>
                </a:solidFill>
                <a:latin typeface="+mj-lt"/>
                <a:ea typeface="+mj-ea"/>
                <a:cs typeface="+mj-cs"/>
                <a:sym typeface="Helvetica Neue"/>
              </a:rPr>
              <a:t>IBM Involvement</a:t>
            </a:r>
          </a:p>
          <a:p>
            <a:pPr marL="137160" indent="-137160">
              <a:spcBef>
                <a:spcPts val="0"/>
              </a:spcBef>
              <a:buSzPct val="50000"/>
              <a:buChar char="•"/>
              <a:defRPr sz="2400">
                <a:solidFill>
                  <a:srgbClr val="000000"/>
                </a:solidFill>
                <a:latin typeface="Helvetica Neue Light"/>
                <a:ea typeface="Helvetica Neue Light"/>
                <a:cs typeface="Helvetica Neue Light"/>
                <a:sym typeface="Helvetica Neue Light"/>
              </a:defRPr>
            </a:pPr>
            <a:r>
              <a:t>Design Leaders</a:t>
            </a:r>
          </a:p>
          <a:p>
            <a:pPr marL="137160" indent="-137160">
              <a:spcBef>
                <a:spcPts val="0"/>
              </a:spcBef>
              <a:buSzPct val="50000"/>
              <a:buChar char="•"/>
              <a:defRPr sz="2400">
                <a:solidFill>
                  <a:srgbClr val="000000"/>
                </a:solidFill>
                <a:latin typeface="Helvetica Neue Light"/>
                <a:ea typeface="Helvetica Neue Light"/>
                <a:cs typeface="Helvetica Neue Light"/>
                <a:sym typeface="Helvetica Neue Light"/>
              </a:defRPr>
            </a:pPr>
            <a:r>
              <a:t>Design Thinking SMEs</a:t>
            </a:r>
          </a:p>
          <a:p>
            <a:pPr marL="137160" indent="-137160">
              <a:spcBef>
                <a:spcPts val="0"/>
              </a:spcBef>
              <a:buSzPct val="50000"/>
              <a:buChar char="•"/>
              <a:defRPr sz="2400">
                <a:solidFill>
                  <a:srgbClr val="000000"/>
                </a:solidFill>
                <a:latin typeface="Helvetica Neue Light"/>
                <a:ea typeface="Helvetica Neue Light"/>
                <a:cs typeface="Helvetica Neue Light"/>
                <a:sym typeface="Helvetica Neue Light"/>
              </a:defRPr>
            </a:pPr>
            <a:r>
              <a:t>User Researchers</a:t>
            </a:r>
          </a:p>
        </p:txBody>
      </p:sp>
      <p:pic>
        <p:nvPicPr>
          <p:cNvPr id="526" name="pasted-image.pdf"/>
          <p:cNvPicPr>
            <a:picLocks noChangeAspect="1"/>
          </p:cNvPicPr>
          <p:nvPr/>
        </p:nvPicPr>
        <p:blipFill>
          <a:blip r:embed="rId2">
            <a:extLst/>
          </a:blip>
          <a:stretch>
            <a:fillRect/>
          </a:stretch>
        </p:blipFill>
        <p:spPr>
          <a:xfrm>
            <a:off x="7941619" y="8973333"/>
            <a:ext cx="896984" cy="568091"/>
          </a:xfrm>
          <a:prstGeom prst="rect">
            <a:avLst/>
          </a:prstGeom>
          <a:ln w="12700">
            <a:miter lim="400000"/>
          </a:ln>
        </p:spPr>
      </p:pic>
      <p:pic>
        <p:nvPicPr>
          <p:cNvPr id="527" name="pasted-image.pdf"/>
          <p:cNvPicPr>
            <a:picLocks noChangeAspect="1"/>
          </p:cNvPicPr>
          <p:nvPr/>
        </p:nvPicPr>
        <p:blipFill>
          <a:blip r:embed="rId3">
            <a:extLst/>
          </a:blip>
          <a:stretch>
            <a:fillRect/>
          </a:stretch>
        </p:blipFill>
        <p:spPr>
          <a:xfrm>
            <a:off x="8015006" y="5009234"/>
            <a:ext cx="657788" cy="896984"/>
          </a:xfrm>
          <a:prstGeom prst="rect">
            <a:avLst/>
          </a:prstGeom>
          <a:ln w="12700">
            <a:miter lim="400000"/>
          </a:ln>
        </p:spPr>
      </p:pic>
      <p:pic>
        <p:nvPicPr>
          <p:cNvPr id="528" name="pasted-image.pdf"/>
          <p:cNvPicPr>
            <a:picLocks noChangeAspect="1"/>
          </p:cNvPicPr>
          <p:nvPr/>
        </p:nvPicPr>
        <p:blipFill>
          <a:blip r:embed="rId4">
            <a:extLst/>
          </a:blip>
          <a:stretch>
            <a:fillRect/>
          </a:stretch>
        </p:blipFill>
        <p:spPr>
          <a:xfrm>
            <a:off x="1685906" y="4999808"/>
            <a:ext cx="717588" cy="896984"/>
          </a:xfrm>
          <a:prstGeom prst="rect">
            <a:avLst/>
          </a:prstGeom>
          <a:ln w="12700">
            <a:miter lim="400000"/>
          </a:ln>
        </p:spPr>
      </p:pic>
      <p:pic>
        <p:nvPicPr>
          <p:cNvPr id="529" name="pasted-image.pdf"/>
          <p:cNvPicPr>
            <a:picLocks noChangeAspect="1"/>
          </p:cNvPicPr>
          <p:nvPr/>
        </p:nvPicPr>
        <p:blipFill>
          <a:blip r:embed="rId5">
            <a:extLst/>
          </a:blip>
          <a:stretch>
            <a:fillRect/>
          </a:stretch>
        </p:blipFill>
        <p:spPr>
          <a:xfrm>
            <a:off x="1715806" y="8704933"/>
            <a:ext cx="657788" cy="896985"/>
          </a:xfrm>
          <a:prstGeom prst="rect">
            <a:avLst/>
          </a:prstGeom>
          <a:ln w="12700">
            <a:miter lim="400000"/>
          </a:ln>
        </p:spPr>
      </p:pic>
      <p:pic>
        <p:nvPicPr>
          <p:cNvPr id="530" name="IBM-textures007-crp.jpg"/>
          <p:cNvPicPr>
            <a:picLocks noChangeAspect="1"/>
          </p:cNvPicPr>
          <p:nvPr/>
        </p:nvPicPr>
        <p:blipFill>
          <a:blip r:embed="rId6">
            <a:extLst/>
          </a:blip>
          <a:stretch>
            <a:fillRect/>
          </a:stretch>
        </p:blipFill>
        <p:spPr>
          <a:xfrm>
            <a:off x="15083997" y="0"/>
            <a:ext cx="9839326" cy="13716001"/>
          </a:xfrm>
          <a:prstGeom prst="rect">
            <a:avLst/>
          </a:prstGeom>
          <a:ln w="12700">
            <a:miter lim="400000"/>
          </a:ln>
        </p:spPr>
      </p:pic>
      <p:sp>
        <p:nvSpPr>
          <p:cNvPr id="531" name="Shape 531"/>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532" name="pasted-image.pdf"/>
          <p:cNvPicPr>
            <a:picLocks noChangeAspect="1"/>
          </p:cNvPicPr>
          <p:nvPr/>
        </p:nvPicPr>
        <p:blipFill>
          <a:blip r:embed="rId7">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p:nvPr/>
        </p:nvSpPr>
        <p:spPr>
          <a:xfrm>
            <a:off x="1550302" y="4981562"/>
            <a:ext cx="7146799" cy="329855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1000" b="1">
                <a:solidFill>
                  <a:srgbClr val="000000"/>
                </a:solidFill>
                <a:latin typeface="+mj-lt"/>
                <a:ea typeface="+mj-ea"/>
                <a:cs typeface="+mj-cs"/>
                <a:sym typeface="Helvetica Neue"/>
              </a:defRPr>
            </a:pPr>
            <a:r>
              <a:t>A simple /</a:t>
            </a:r>
          </a:p>
          <a:p>
            <a:pPr>
              <a:lnSpc>
                <a:spcPct val="90000"/>
              </a:lnSpc>
              <a:spcBef>
                <a:spcPts val="0"/>
              </a:spcBef>
              <a:defRPr sz="11000" b="1">
                <a:solidFill>
                  <a:srgbClr val="000000"/>
                </a:solidFill>
                <a:latin typeface="+mj-lt"/>
                <a:ea typeface="+mj-ea"/>
                <a:cs typeface="+mj-cs"/>
                <a:sym typeface="Helvetica Neue"/>
              </a:defRPr>
            </a:pPr>
            <a:r>
              <a:t>clear title</a:t>
            </a:r>
          </a:p>
        </p:txBody>
      </p:sp>
      <p:sp>
        <p:nvSpPr>
          <p:cNvPr id="535" name="Shape 535"/>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536" name="Shape 536"/>
          <p:cNvSpPr/>
          <p:nvPr/>
        </p:nvSpPr>
        <p:spPr>
          <a:xfrm>
            <a:off x="10565976" y="5133962"/>
            <a:ext cx="12265345" cy="31311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defRPr>
                <a:solidFill>
                  <a:srgbClr val="000000"/>
                </a:solidFill>
                <a:latin typeface="Helvetica Neue Light"/>
                <a:ea typeface="Helvetica Neue Light"/>
                <a:cs typeface="Helvetica Neue Light"/>
                <a:sym typeface="Helvetica Neue Light"/>
              </a:defRPr>
            </a:lvl1pPr>
          </a:lstStyle>
          <a:p>
            <a:r>
              <a:t>A cultural embrace of design as a practice that places a focus on user experience and cross-discipline collaboration to create experiences that delight your customers. </a:t>
            </a:r>
          </a:p>
        </p:txBody>
      </p:sp>
      <p:pic>
        <p:nvPicPr>
          <p:cNvPr id="537"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 name="blueBraket-box.pdf"/>
          <p:cNvPicPr>
            <a:picLocks noChangeAspect="1"/>
          </p:cNvPicPr>
          <p:nvPr/>
        </p:nvPicPr>
        <p:blipFill>
          <a:blip r:embed="rId2">
            <a:alphaModFix amt="84191"/>
            <a:extLst/>
          </a:blip>
          <a:stretch>
            <a:fillRect/>
          </a:stretch>
        </p:blipFill>
        <p:spPr>
          <a:xfrm>
            <a:off x="7363499" y="2541756"/>
            <a:ext cx="16209120" cy="9979751"/>
          </a:xfrm>
          <a:prstGeom prst="rect">
            <a:avLst/>
          </a:prstGeom>
          <a:ln w="12700">
            <a:miter lim="400000"/>
          </a:ln>
        </p:spPr>
      </p:pic>
      <p:sp>
        <p:nvSpPr>
          <p:cNvPr id="540" name="Shape 540"/>
          <p:cNvSpPr/>
          <p:nvPr/>
        </p:nvSpPr>
        <p:spPr>
          <a:xfrm>
            <a:off x="1550302" y="1154630"/>
            <a:ext cx="20884389" cy="70916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4000" b="1">
                <a:solidFill>
                  <a:srgbClr val="000000"/>
                </a:solidFill>
                <a:latin typeface="+mj-lt"/>
                <a:ea typeface="+mj-ea"/>
                <a:cs typeface="+mj-cs"/>
                <a:sym typeface="Helvetica Neue"/>
              </a:defRPr>
            </a:lvl1pPr>
          </a:lstStyle>
          <a:p>
            <a:r>
              <a:t>Don’t overwhelm with too much info. It should be clear and easy to see the take away.</a:t>
            </a:r>
          </a:p>
        </p:txBody>
      </p:sp>
      <p:sp>
        <p:nvSpPr>
          <p:cNvPr id="541" name="Shape 541"/>
          <p:cNvSpPr/>
          <p:nvPr/>
        </p:nvSpPr>
        <p:spPr>
          <a:xfrm>
            <a:off x="1612900" y="907563"/>
            <a:ext cx="1141102" cy="1"/>
          </a:xfrm>
          <a:prstGeom prst="line">
            <a:avLst/>
          </a:prstGeom>
          <a:ln w="508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42" name="Shape 542"/>
          <p:cNvSpPr/>
          <p:nvPr/>
        </p:nvSpPr>
        <p:spPr>
          <a:xfrm>
            <a:off x="609188" y="13136596"/>
            <a:ext cx="334994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Design  |  © 2016 IBM Corporation</a:t>
            </a:r>
          </a:p>
        </p:txBody>
      </p:sp>
      <p:pic>
        <p:nvPicPr>
          <p:cNvPr id="543" name="pasted-image.pdf"/>
          <p:cNvPicPr>
            <a:picLocks noChangeAspect="1"/>
          </p:cNvPicPr>
          <p:nvPr/>
        </p:nvPicPr>
        <p:blipFill>
          <a:blip r:embed="rId3">
            <a:extLst/>
          </a:blip>
          <a:stretch>
            <a:fillRect/>
          </a:stretch>
        </p:blipFill>
        <p:spPr>
          <a:xfrm>
            <a:off x="22936479" y="12977680"/>
            <a:ext cx="975952" cy="394032"/>
          </a:xfrm>
          <a:prstGeom prst="rect">
            <a:avLst/>
          </a:prstGeom>
          <a:ln w="12700">
            <a:miter lim="400000"/>
          </a:ln>
        </p:spPr>
      </p:pic>
      <p:sp>
        <p:nvSpPr>
          <p:cNvPr id="544" name="Shape 544"/>
          <p:cNvSpPr/>
          <p:nvPr/>
        </p:nvSpPr>
        <p:spPr>
          <a:xfrm>
            <a:off x="9152344" y="3234158"/>
            <a:ext cx="5999398" cy="861400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Design a better way for a financial security analyst to immediately and effectively prioritize the most vital imminent threats. </a:t>
            </a:r>
          </a:p>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How might we improve the workspace of an app developer to make them more confident and productive?</a:t>
            </a:r>
          </a:p>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How might we provide a more personalized experience for a job applicant based upon their preferred communication style?</a:t>
            </a:r>
          </a:p>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Design a better way for a commercial tenant to have their maintenance issue resolved without ever having to talk to another person. </a:t>
            </a:r>
          </a:p>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How might we make patients feel like their time isn’t being wasted while they’re in the waiting room?</a:t>
            </a:r>
          </a:p>
        </p:txBody>
      </p:sp>
      <p:sp>
        <p:nvSpPr>
          <p:cNvPr id="545" name="Shape 545"/>
          <p:cNvSpPr/>
          <p:nvPr/>
        </p:nvSpPr>
        <p:spPr>
          <a:xfrm>
            <a:off x="15784376" y="3226854"/>
            <a:ext cx="5999398" cy="88531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How might we use data to help a corporate recruiter make decisions about candidates and roles, faster and with higher confidence?</a:t>
            </a:r>
          </a:p>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Design a better way for a business traveler to get from curb to gate at a hub airport much more quickly, possibly by leveraging biometric data. </a:t>
            </a:r>
          </a:p>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How might we provide personalized client support from a virtual command center while also improving response time by at least 10 percent?</a:t>
            </a:r>
          </a:p>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How might a data analyst better understand and exploit data that currently exists within her database?</a:t>
            </a:r>
          </a:p>
          <a:p>
            <a:pPr marL="285750" marR="57150" indent="-228600" defTabSz="1282700">
              <a:spcBef>
                <a:spcPts val="2700"/>
              </a:spcBef>
              <a:buClr>
                <a:srgbClr val="5596E6"/>
              </a:buClr>
              <a:buSzPct val="60000"/>
              <a:buChar char="•"/>
              <a:defRPr sz="2600">
                <a:solidFill>
                  <a:srgbClr val="000000"/>
                </a:solidFill>
                <a:uFill>
                  <a:solidFill>
                    <a:srgbClr val="000000"/>
                  </a:solidFill>
                </a:uFill>
                <a:latin typeface="Helvetica Neue Light"/>
                <a:ea typeface="Helvetica Neue Light"/>
                <a:cs typeface="Helvetica Neue Light"/>
                <a:sym typeface="Helvetica Neue Light"/>
              </a:defRPr>
            </a:pPr>
            <a:r>
              <a:t>Design a better way for a police officer to access the digital tools he needs to get his job done, safely and effectively.</a:t>
            </a:r>
          </a:p>
        </p:txBody>
      </p:sp>
      <p:sp>
        <p:nvSpPr>
          <p:cNvPr id="546" name="Shape 546"/>
          <p:cNvSpPr/>
          <p:nvPr/>
        </p:nvSpPr>
        <p:spPr>
          <a:xfrm>
            <a:off x="1473917" y="4269351"/>
            <a:ext cx="6235057" cy="669123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57150" marR="57150" defTabSz="1282700">
              <a:spcBef>
                <a:spcPts val="5000"/>
              </a:spcBef>
              <a:defRPr sz="3900" spc="-39">
                <a:solidFill>
                  <a:srgbClr val="000000"/>
                </a:solidFill>
                <a:uFill>
                  <a:solidFill>
                    <a:srgbClr val="000000"/>
                  </a:solidFill>
                </a:uFill>
                <a:latin typeface="Helvetica Neue Medium"/>
                <a:ea typeface="Helvetica Neue Medium"/>
                <a:cs typeface="Helvetica Neue Medium"/>
                <a:sym typeface="Helvetica Neue Medium"/>
              </a:defRPr>
            </a:pPr>
            <a:r>
              <a:t>For your workshop, we’d like you to send to us at least 8 problem statements—here are some examples. </a:t>
            </a:r>
          </a:p>
          <a:p>
            <a:pPr marL="57150" marR="57150" defTabSz="1282700">
              <a:spcBef>
                <a:spcPts val="5000"/>
              </a:spcBef>
              <a:defRPr sz="3900" spc="-39">
                <a:solidFill>
                  <a:srgbClr val="000000"/>
                </a:solidFill>
                <a:uFill>
                  <a:solidFill>
                    <a:srgbClr val="000000"/>
                  </a:solidFill>
                </a:uFill>
                <a:latin typeface="Helvetica Neue Medium"/>
                <a:ea typeface="Helvetica Neue Medium"/>
                <a:cs typeface="Helvetica Neue Medium"/>
                <a:sym typeface="Helvetica Neue Medium"/>
              </a:defRPr>
            </a:pPr>
            <a:r>
              <a:t>We’ll then edit them </a:t>
            </a:r>
            <a:br/>
            <a:r>
              <a:t>down to a few “finals” </a:t>
            </a:r>
            <a:br/>
            <a:r>
              <a:t>for you to choose from, and those will be what we’ll use for the workshop.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48"/>
          <p:cNvSpPr/>
          <p:nvPr/>
        </p:nvSpPr>
        <p:spPr>
          <a:xfrm>
            <a:off x="2071002" y="-4803146"/>
            <a:ext cx="1484310" cy="1"/>
          </a:xfrm>
          <a:prstGeom prst="line">
            <a:avLst/>
          </a:prstGeom>
          <a:ln w="1524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49" name="Shape 549"/>
          <p:cNvSpPr/>
          <p:nvPr/>
        </p:nvSpPr>
        <p:spPr>
          <a:xfrm>
            <a:off x="1550302" y="1154630"/>
            <a:ext cx="11297921" cy="70916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4000" b="1">
                <a:solidFill>
                  <a:srgbClr val="000000"/>
                </a:solidFill>
                <a:latin typeface="+mj-lt"/>
                <a:ea typeface="+mj-ea"/>
                <a:cs typeface="+mj-cs"/>
                <a:sym typeface="Helvetica Neue"/>
              </a:defRPr>
            </a:lvl1pPr>
          </a:lstStyle>
          <a:p>
            <a:r>
              <a:t>Simple Shapes to articulate a plan and phases</a:t>
            </a:r>
          </a:p>
        </p:txBody>
      </p:sp>
      <p:sp>
        <p:nvSpPr>
          <p:cNvPr id="550" name="Shape 550"/>
          <p:cNvSpPr/>
          <p:nvPr/>
        </p:nvSpPr>
        <p:spPr>
          <a:xfrm>
            <a:off x="2148869" y="6643672"/>
            <a:ext cx="3296048" cy="3296048"/>
          </a:xfrm>
          <a:prstGeom prst="ellipse">
            <a:avLst/>
          </a:prstGeom>
          <a:solidFill>
            <a:srgbClr val="C0E6FF">
              <a:alpha val="54577"/>
            </a:srgbClr>
          </a:solidFill>
          <a:ln w="12700">
            <a:miter lim="400000"/>
          </a:ln>
        </p:spPr>
        <p:txBody>
          <a:bodyPr lIns="50800" tIns="50800" rIns="50800" bIns="50800" anchor="ctr"/>
          <a:lstStyle/>
          <a:p>
            <a:pPr algn="ctr">
              <a:spcBef>
                <a:spcPts val="0"/>
              </a:spcBef>
              <a:defRPr sz="3200">
                <a:latin typeface="+mn-lt"/>
                <a:ea typeface="+mn-ea"/>
                <a:cs typeface="+mn-cs"/>
                <a:sym typeface="Helvetica Light"/>
              </a:defRPr>
            </a:pPr>
            <a:endParaRPr/>
          </a:p>
        </p:txBody>
      </p:sp>
      <p:sp>
        <p:nvSpPr>
          <p:cNvPr id="551" name="Shape 551"/>
          <p:cNvSpPr/>
          <p:nvPr/>
        </p:nvSpPr>
        <p:spPr>
          <a:xfrm>
            <a:off x="7635540" y="6643672"/>
            <a:ext cx="3296048" cy="3296048"/>
          </a:xfrm>
          <a:prstGeom prst="ellipse">
            <a:avLst/>
          </a:prstGeom>
          <a:solidFill>
            <a:srgbClr val="7CC7FF">
              <a:alpha val="60006"/>
            </a:srgbClr>
          </a:solidFill>
          <a:ln w="12700">
            <a:miter lim="400000"/>
          </a:ln>
        </p:spPr>
        <p:txBody>
          <a:bodyPr lIns="50800" tIns="50800" rIns="50800" bIns="50800" anchor="ctr"/>
          <a:lstStyle/>
          <a:p>
            <a:pPr algn="ctr">
              <a:spcBef>
                <a:spcPts val="0"/>
              </a:spcBef>
              <a:defRPr sz="3200">
                <a:latin typeface="+mn-lt"/>
                <a:ea typeface="+mn-ea"/>
                <a:cs typeface="+mn-cs"/>
                <a:sym typeface="Helvetica Light"/>
              </a:defRPr>
            </a:pPr>
            <a:endParaRPr/>
          </a:p>
        </p:txBody>
      </p:sp>
      <p:sp>
        <p:nvSpPr>
          <p:cNvPr id="552" name="Shape 552"/>
          <p:cNvSpPr/>
          <p:nvPr/>
        </p:nvSpPr>
        <p:spPr>
          <a:xfrm>
            <a:off x="18481882" y="8632122"/>
            <a:ext cx="3296048" cy="3296048"/>
          </a:xfrm>
          <a:prstGeom prst="ellipse">
            <a:avLst/>
          </a:prstGeom>
          <a:solidFill>
            <a:srgbClr val="5596E6"/>
          </a:solidFill>
          <a:ln w="12700">
            <a:miter lim="400000"/>
          </a:ln>
        </p:spPr>
        <p:txBody>
          <a:bodyPr lIns="50800" tIns="50800" rIns="50800" bIns="50800" anchor="ctr"/>
          <a:lstStyle/>
          <a:p>
            <a:pPr algn="ctr">
              <a:spcBef>
                <a:spcPts val="0"/>
              </a:spcBef>
              <a:defRPr sz="3200">
                <a:latin typeface="+mn-lt"/>
                <a:ea typeface="+mn-ea"/>
                <a:cs typeface="+mn-cs"/>
                <a:sym typeface="Helvetica Light"/>
              </a:defRPr>
            </a:pPr>
            <a:endParaRPr/>
          </a:p>
        </p:txBody>
      </p:sp>
      <p:sp>
        <p:nvSpPr>
          <p:cNvPr id="553" name="Shape 553"/>
          <p:cNvSpPr/>
          <p:nvPr/>
        </p:nvSpPr>
        <p:spPr>
          <a:xfrm>
            <a:off x="13122211" y="6643672"/>
            <a:ext cx="3296048" cy="3296048"/>
          </a:xfrm>
          <a:prstGeom prst="ellipse">
            <a:avLst/>
          </a:prstGeom>
          <a:solidFill>
            <a:srgbClr val="5AAAFA">
              <a:alpha val="78989"/>
            </a:srgbClr>
          </a:solidFill>
          <a:ln w="12700">
            <a:miter lim="400000"/>
          </a:ln>
        </p:spPr>
        <p:txBody>
          <a:bodyPr lIns="50800" tIns="50800" rIns="50800" bIns="50800" anchor="ctr"/>
          <a:lstStyle/>
          <a:p>
            <a:pPr algn="ctr">
              <a:spcBef>
                <a:spcPts val="0"/>
              </a:spcBef>
              <a:defRPr sz="3200">
                <a:latin typeface="+mn-lt"/>
                <a:ea typeface="+mn-ea"/>
                <a:cs typeface="+mn-cs"/>
                <a:sym typeface="Helvetica Light"/>
              </a:defRPr>
            </a:pPr>
            <a:endParaRPr/>
          </a:p>
        </p:txBody>
      </p:sp>
      <p:sp>
        <p:nvSpPr>
          <p:cNvPr id="554" name="Shape 554"/>
          <p:cNvSpPr/>
          <p:nvPr/>
        </p:nvSpPr>
        <p:spPr>
          <a:xfrm>
            <a:off x="8097701" y="2817157"/>
            <a:ext cx="2371726" cy="5604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lgn="ctr">
              <a:spcBef>
                <a:spcPts val="0"/>
              </a:spcBef>
              <a:defRPr sz="3000" b="1">
                <a:solidFill>
                  <a:srgbClr val="A6AAA9"/>
                </a:solidFill>
                <a:latin typeface="+mj-lt"/>
                <a:ea typeface="+mj-ea"/>
                <a:cs typeface="+mj-cs"/>
                <a:sym typeface="Helvetica Neue"/>
              </a:defRPr>
            </a:lvl1pPr>
          </a:lstStyle>
          <a:p>
            <a:r>
              <a:t>Set Baseline</a:t>
            </a:r>
          </a:p>
        </p:txBody>
      </p:sp>
      <p:sp>
        <p:nvSpPr>
          <p:cNvPr id="555" name="Shape 555"/>
          <p:cNvSpPr/>
          <p:nvPr/>
        </p:nvSpPr>
        <p:spPr>
          <a:xfrm>
            <a:off x="3144049" y="2817157"/>
            <a:ext cx="1305688" cy="5604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lgn="ctr">
              <a:spcBef>
                <a:spcPts val="0"/>
              </a:spcBef>
              <a:defRPr sz="3000" b="1">
                <a:solidFill>
                  <a:srgbClr val="A6AAA9"/>
                </a:solidFill>
                <a:latin typeface="+mj-lt"/>
                <a:ea typeface="+mj-ea"/>
                <a:cs typeface="+mj-cs"/>
                <a:sym typeface="Helvetica Neue"/>
              </a:defRPr>
            </a:lvl1pPr>
          </a:lstStyle>
          <a:p>
            <a:r>
              <a:t>Inform</a:t>
            </a:r>
          </a:p>
        </p:txBody>
      </p:sp>
      <p:sp>
        <p:nvSpPr>
          <p:cNvPr id="556" name="Shape 556"/>
          <p:cNvSpPr/>
          <p:nvPr/>
        </p:nvSpPr>
        <p:spPr>
          <a:xfrm>
            <a:off x="12900667" y="2817157"/>
            <a:ext cx="3739135" cy="10303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ctr">
              <a:spcBef>
                <a:spcPts val="0"/>
              </a:spcBef>
              <a:defRPr sz="3000" b="1">
                <a:solidFill>
                  <a:srgbClr val="A6AAA9"/>
                </a:solidFill>
                <a:latin typeface="+mj-lt"/>
                <a:ea typeface="+mj-ea"/>
                <a:cs typeface="+mj-cs"/>
                <a:sym typeface="Helvetica Neue"/>
              </a:defRPr>
            </a:pPr>
            <a:r>
              <a:t>Collaboratively set</a:t>
            </a:r>
          </a:p>
          <a:p>
            <a:pPr algn="ctr">
              <a:spcBef>
                <a:spcPts val="0"/>
              </a:spcBef>
              <a:defRPr sz="3000" b="1">
                <a:solidFill>
                  <a:srgbClr val="A6AAA9"/>
                </a:solidFill>
                <a:latin typeface="+mj-lt"/>
                <a:ea typeface="+mj-ea"/>
                <a:cs typeface="+mj-cs"/>
                <a:sym typeface="Helvetica Neue"/>
              </a:defRPr>
            </a:pPr>
            <a:r>
              <a:t>scope, scale, timing</a:t>
            </a:r>
          </a:p>
        </p:txBody>
      </p:sp>
      <p:sp>
        <p:nvSpPr>
          <p:cNvPr id="557" name="Shape 557"/>
          <p:cNvSpPr/>
          <p:nvPr/>
        </p:nvSpPr>
        <p:spPr>
          <a:xfrm>
            <a:off x="18992938" y="2817157"/>
            <a:ext cx="2527936" cy="10303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ctr">
              <a:spcBef>
                <a:spcPts val="0"/>
              </a:spcBef>
              <a:defRPr sz="3000" b="1">
                <a:solidFill>
                  <a:srgbClr val="A6AAA9"/>
                </a:solidFill>
                <a:latin typeface="+mj-lt"/>
                <a:ea typeface="+mj-ea"/>
                <a:cs typeface="+mj-cs"/>
                <a:sym typeface="Helvetica Neue"/>
              </a:defRPr>
            </a:pPr>
            <a:r>
              <a:t>Implement,</a:t>
            </a:r>
            <a:br/>
            <a:r>
              <a:t>refine, repeat</a:t>
            </a:r>
          </a:p>
        </p:txBody>
      </p:sp>
      <p:sp>
        <p:nvSpPr>
          <p:cNvPr id="558" name="Shape 558"/>
          <p:cNvSpPr/>
          <p:nvPr/>
        </p:nvSpPr>
        <p:spPr>
          <a:xfrm>
            <a:off x="8758419" y="10075480"/>
            <a:ext cx="1050291"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lgn="ctr">
              <a:spcBef>
                <a:spcPts val="0"/>
              </a:spcBef>
              <a:defRPr sz="2000">
                <a:solidFill>
                  <a:srgbClr val="000000"/>
                </a:solidFill>
                <a:latin typeface="+mj-lt"/>
                <a:ea typeface="+mj-ea"/>
                <a:cs typeface="+mj-cs"/>
                <a:sym typeface="Helvetica Neue"/>
              </a:defRPr>
            </a:lvl1pPr>
          </a:lstStyle>
          <a:p>
            <a:r>
              <a:t>2 weeks</a:t>
            </a:r>
          </a:p>
        </p:txBody>
      </p:sp>
      <p:sp>
        <p:nvSpPr>
          <p:cNvPr id="559" name="Shape 559"/>
          <p:cNvSpPr/>
          <p:nvPr/>
        </p:nvSpPr>
        <p:spPr>
          <a:xfrm>
            <a:off x="3363315" y="10075480"/>
            <a:ext cx="86715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lgn="ctr">
              <a:spcBef>
                <a:spcPts val="0"/>
              </a:spcBef>
              <a:defRPr sz="2000">
                <a:solidFill>
                  <a:srgbClr val="000000"/>
                </a:solidFill>
                <a:latin typeface="+mj-lt"/>
                <a:ea typeface="+mj-ea"/>
                <a:cs typeface="+mj-cs"/>
                <a:sym typeface="Helvetica Neue"/>
              </a:defRPr>
            </a:lvl1pPr>
          </a:lstStyle>
          <a:p>
            <a:r>
              <a:t>2 days</a:t>
            </a:r>
          </a:p>
        </p:txBody>
      </p:sp>
      <p:sp>
        <p:nvSpPr>
          <p:cNvPr id="560" name="Shape 560"/>
          <p:cNvSpPr/>
          <p:nvPr/>
        </p:nvSpPr>
        <p:spPr>
          <a:xfrm>
            <a:off x="14216641" y="10075480"/>
            <a:ext cx="1107187"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lgn="ctr">
              <a:spcBef>
                <a:spcPts val="0"/>
              </a:spcBef>
              <a:defRPr sz="2000">
                <a:solidFill>
                  <a:srgbClr val="000000"/>
                </a:solidFill>
                <a:latin typeface="+mj-lt"/>
                <a:ea typeface="+mj-ea"/>
                <a:cs typeface="+mj-cs"/>
                <a:sym typeface="Helvetica Neue"/>
              </a:defRPr>
            </a:lvl1pPr>
          </a:lstStyle>
          <a:p>
            <a:r>
              <a:t>1-2 days</a:t>
            </a:r>
          </a:p>
        </p:txBody>
      </p:sp>
      <p:sp>
        <p:nvSpPr>
          <p:cNvPr id="561" name="Shape 561"/>
          <p:cNvSpPr/>
          <p:nvPr/>
        </p:nvSpPr>
        <p:spPr>
          <a:xfrm>
            <a:off x="19457949" y="12056176"/>
            <a:ext cx="1343915"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lgn="ctr">
              <a:spcBef>
                <a:spcPts val="0"/>
              </a:spcBef>
              <a:defRPr sz="2000">
                <a:solidFill>
                  <a:srgbClr val="000000"/>
                </a:solidFill>
                <a:latin typeface="+mj-lt"/>
                <a:ea typeface="+mj-ea"/>
                <a:cs typeface="+mj-cs"/>
                <a:sym typeface="Helvetica Neue"/>
              </a:defRPr>
            </a:lvl1pPr>
          </a:lstStyle>
          <a:p>
            <a:r>
              <a:t>12+ weeks</a:t>
            </a:r>
          </a:p>
        </p:txBody>
      </p:sp>
      <p:sp>
        <p:nvSpPr>
          <p:cNvPr id="562" name="Shape 562"/>
          <p:cNvSpPr/>
          <p:nvPr/>
        </p:nvSpPr>
        <p:spPr>
          <a:xfrm>
            <a:off x="18481882" y="4171615"/>
            <a:ext cx="3296048" cy="3296048"/>
          </a:xfrm>
          <a:prstGeom prst="ellipse">
            <a:avLst/>
          </a:prstGeom>
          <a:solidFill>
            <a:srgbClr val="5596E6"/>
          </a:solidFill>
          <a:ln w="12700">
            <a:miter lim="400000"/>
          </a:ln>
        </p:spPr>
        <p:txBody>
          <a:bodyPr lIns="50800" tIns="50800" rIns="50800" bIns="50800" anchor="ctr"/>
          <a:lstStyle/>
          <a:p>
            <a:pPr algn="ctr">
              <a:spcBef>
                <a:spcPts val="0"/>
              </a:spcBef>
              <a:defRPr sz="3200">
                <a:latin typeface="+mn-lt"/>
                <a:ea typeface="+mn-ea"/>
                <a:cs typeface="+mn-cs"/>
                <a:sym typeface="Helvetica Light"/>
              </a:defRPr>
            </a:pPr>
            <a:endParaRPr/>
          </a:p>
        </p:txBody>
      </p:sp>
      <p:sp>
        <p:nvSpPr>
          <p:cNvPr id="563" name="Shape 563"/>
          <p:cNvSpPr/>
          <p:nvPr/>
        </p:nvSpPr>
        <p:spPr>
          <a:xfrm>
            <a:off x="19279641" y="7592691"/>
            <a:ext cx="1700531" cy="3992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lgn="ctr">
              <a:spcBef>
                <a:spcPts val="0"/>
              </a:spcBef>
              <a:defRPr sz="2000">
                <a:solidFill>
                  <a:srgbClr val="000000"/>
                </a:solidFill>
                <a:latin typeface="+mj-lt"/>
                <a:ea typeface="+mj-ea"/>
                <a:cs typeface="+mj-cs"/>
                <a:sym typeface="Helvetica Neue"/>
              </a:defRPr>
            </a:lvl1pPr>
          </a:lstStyle>
          <a:p>
            <a:r>
              <a:t>12-36 months</a:t>
            </a:r>
          </a:p>
        </p:txBody>
      </p:sp>
      <p:sp>
        <p:nvSpPr>
          <p:cNvPr id="564" name="Shape 564"/>
          <p:cNvSpPr/>
          <p:nvPr/>
        </p:nvSpPr>
        <p:spPr>
          <a:xfrm>
            <a:off x="2769717" y="7821795"/>
            <a:ext cx="2054353" cy="10303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ctr">
              <a:spcBef>
                <a:spcPts val="0"/>
              </a:spcBef>
              <a:defRPr sz="3000" b="1">
                <a:solidFill>
                  <a:srgbClr val="000000"/>
                </a:solidFill>
                <a:latin typeface="+mj-lt"/>
                <a:ea typeface="+mj-ea"/>
                <a:cs typeface="+mj-cs"/>
                <a:sym typeface="Helvetica Neue"/>
              </a:defRPr>
            </a:pPr>
            <a:r>
              <a:t>Education</a:t>
            </a:r>
          </a:p>
          <a:p>
            <a:pPr algn="ctr">
              <a:spcBef>
                <a:spcPts val="0"/>
              </a:spcBef>
              <a:defRPr sz="3000" b="1">
                <a:solidFill>
                  <a:srgbClr val="000000"/>
                </a:solidFill>
                <a:latin typeface="+mj-lt"/>
                <a:ea typeface="+mj-ea"/>
                <a:cs typeface="+mj-cs"/>
                <a:sym typeface="Helvetica Neue"/>
              </a:defRPr>
            </a:pPr>
            <a:r>
              <a:t>Workshop</a:t>
            </a:r>
          </a:p>
        </p:txBody>
      </p:sp>
      <p:sp>
        <p:nvSpPr>
          <p:cNvPr id="565" name="Shape 565"/>
          <p:cNvSpPr/>
          <p:nvPr/>
        </p:nvSpPr>
        <p:spPr>
          <a:xfrm>
            <a:off x="8520611" y="7821795"/>
            <a:ext cx="1525906" cy="10303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ctr">
              <a:spcBef>
                <a:spcPts val="0"/>
              </a:spcBef>
              <a:defRPr sz="3000" b="1">
                <a:solidFill>
                  <a:srgbClr val="000000"/>
                </a:solidFill>
                <a:latin typeface="+mj-lt"/>
                <a:ea typeface="+mj-ea"/>
                <a:cs typeface="+mj-cs"/>
                <a:sym typeface="Helvetica Neue"/>
              </a:defRPr>
            </a:pPr>
            <a:r>
              <a:t>Project</a:t>
            </a:r>
          </a:p>
          <a:p>
            <a:pPr algn="ctr">
              <a:spcBef>
                <a:spcPts val="0"/>
              </a:spcBef>
              <a:defRPr sz="3000" b="1">
                <a:solidFill>
                  <a:srgbClr val="000000"/>
                </a:solidFill>
                <a:latin typeface="+mj-lt"/>
                <a:ea typeface="+mj-ea"/>
                <a:cs typeface="+mj-cs"/>
                <a:sym typeface="Helvetica Neue"/>
              </a:defRPr>
            </a:pPr>
            <a:r>
              <a:t>Kickoff</a:t>
            </a:r>
          </a:p>
        </p:txBody>
      </p:sp>
      <p:sp>
        <p:nvSpPr>
          <p:cNvPr id="566" name="Shape 566"/>
          <p:cNvSpPr/>
          <p:nvPr/>
        </p:nvSpPr>
        <p:spPr>
          <a:xfrm>
            <a:off x="13778110" y="7821795"/>
            <a:ext cx="1984249" cy="10303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ctr">
              <a:spcBef>
                <a:spcPts val="0"/>
              </a:spcBef>
              <a:defRPr sz="3000" b="1">
                <a:solidFill>
                  <a:srgbClr val="000000"/>
                </a:solidFill>
                <a:latin typeface="+mj-lt"/>
                <a:ea typeface="+mj-ea"/>
                <a:cs typeface="+mj-cs"/>
                <a:sym typeface="Helvetica Neue"/>
              </a:defRPr>
            </a:pPr>
            <a:r>
              <a:t>Executive</a:t>
            </a:r>
          </a:p>
          <a:p>
            <a:pPr algn="ctr">
              <a:spcBef>
                <a:spcPts val="0"/>
              </a:spcBef>
              <a:defRPr sz="3000" b="1">
                <a:solidFill>
                  <a:srgbClr val="000000"/>
                </a:solidFill>
                <a:latin typeface="+mj-lt"/>
                <a:ea typeface="+mj-ea"/>
                <a:cs typeface="+mj-cs"/>
                <a:sym typeface="Helvetica Neue"/>
              </a:defRPr>
            </a:pPr>
            <a:r>
              <a:t>Workshop</a:t>
            </a:r>
          </a:p>
        </p:txBody>
      </p:sp>
      <p:sp>
        <p:nvSpPr>
          <p:cNvPr id="567" name="Shape 567"/>
          <p:cNvSpPr/>
          <p:nvPr/>
        </p:nvSpPr>
        <p:spPr>
          <a:xfrm>
            <a:off x="19205600" y="9810245"/>
            <a:ext cx="1848613" cy="10303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ctr">
              <a:spcBef>
                <a:spcPts val="0"/>
              </a:spcBef>
              <a:defRPr sz="3000" b="1">
                <a:solidFill>
                  <a:srgbClr val="000000"/>
                </a:solidFill>
                <a:latin typeface="+mj-lt"/>
                <a:ea typeface="+mj-ea"/>
                <a:cs typeface="+mj-cs"/>
                <a:sym typeface="Helvetica Neue"/>
              </a:defRPr>
            </a:pPr>
            <a:r>
              <a:t>Hallmark</a:t>
            </a:r>
          </a:p>
          <a:p>
            <a:pPr algn="ctr">
              <a:spcBef>
                <a:spcPts val="0"/>
              </a:spcBef>
              <a:defRPr sz="3000" b="1">
                <a:solidFill>
                  <a:srgbClr val="000000"/>
                </a:solidFill>
                <a:latin typeface="+mj-lt"/>
                <a:ea typeface="+mj-ea"/>
                <a:cs typeface="+mj-cs"/>
                <a:sym typeface="Helvetica Neue"/>
              </a:defRPr>
            </a:pPr>
            <a:r>
              <a:t>Projects</a:t>
            </a:r>
          </a:p>
        </p:txBody>
      </p:sp>
      <p:sp>
        <p:nvSpPr>
          <p:cNvPr id="568" name="Shape 568"/>
          <p:cNvSpPr/>
          <p:nvPr/>
        </p:nvSpPr>
        <p:spPr>
          <a:xfrm>
            <a:off x="18599238" y="5121138"/>
            <a:ext cx="3061336" cy="15002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ctr">
              <a:spcBef>
                <a:spcPts val="0"/>
              </a:spcBef>
              <a:defRPr sz="3000" b="1">
                <a:solidFill>
                  <a:srgbClr val="000000"/>
                </a:solidFill>
                <a:latin typeface="+mj-lt"/>
                <a:ea typeface="+mj-ea"/>
                <a:cs typeface="+mj-cs"/>
                <a:sym typeface="Helvetica Neue"/>
              </a:defRPr>
            </a:pPr>
            <a:r>
              <a:t>Program</a:t>
            </a:r>
          </a:p>
          <a:p>
            <a:pPr algn="ctr">
              <a:spcBef>
                <a:spcPts val="0"/>
              </a:spcBef>
              <a:defRPr sz="3000" b="1">
                <a:solidFill>
                  <a:srgbClr val="000000"/>
                </a:solidFill>
                <a:latin typeface="+mj-lt"/>
                <a:ea typeface="+mj-ea"/>
                <a:cs typeface="+mj-cs"/>
                <a:sym typeface="Helvetica Neue"/>
              </a:defRPr>
            </a:pPr>
            <a:r>
              <a:t>Implementation</a:t>
            </a:r>
          </a:p>
          <a:p>
            <a:pPr algn="ctr">
              <a:spcBef>
                <a:spcPts val="0"/>
              </a:spcBef>
              <a:defRPr sz="3000" b="1">
                <a:solidFill>
                  <a:srgbClr val="000000"/>
                </a:solidFill>
                <a:latin typeface="+mj-lt"/>
                <a:ea typeface="+mj-ea"/>
                <a:cs typeface="+mj-cs"/>
                <a:sym typeface="Helvetica Neue"/>
              </a:defRPr>
            </a:pPr>
            <a:r>
              <a:t>@ scale</a:t>
            </a:r>
          </a:p>
        </p:txBody>
      </p:sp>
      <p:sp>
        <p:nvSpPr>
          <p:cNvPr id="569" name="Shape 569"/>
          <p:cNvSpPr/>
          <p:nvPr/>
        </p:nvSpPr>
        <p:spPr>
          <a:xfrm>
            <a:off x="5756401" y="8291696"/>
            <a:ext cx="1594596"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70" name="Shape 570"/>
          <p:cNvSpPr/>
          <p:nvPr/>
        </p:nvSpPr>
        <p:spPr>
          <a:xfrm>
            <a:off x="11243072" y="8291696"/>
            <a:ext cx="1594596"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71" name="Shape 571"/>
          <p:cNvSpPr/>
          <p:nvPr/>
        </p:nvSpPr>
        <p:spPr>
          <a:xfrm flipV="1">
            <a:off x="16729743" y="6697100"/>
            <a:ext cx="1594596" cy="1594597"/>
          </a:xfrm>
          <a:prstGeom prst="line">
            <a:avLst/>
          </a:prstGeom>
          <a:ln w="38100" cap="rnd">
            <a:solidFill>
              <a:srgbClr val="000000"/>
            </a:solidFill>
            <a:custDash>
              <a:ds d="100000" sp="200000"/>
            </a:custDash>
            <a:miter lim="400000"/>
            <a:tailEnd type="triangle"/>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72" name="Shape 572"/>
          <p:cNvSpPr/>
          <p:nvPr/>
        </p:nvSpPr>
        <p:spPr>
          <a:xfrm>
            <a:off x="16729744" y="8142240"/>
            <a:ext cx="1457369" cy="1457369"/>
          </a:xfrm>
          <a:prstGeom prst="line">
            <a:avLst/>
          </a:prstGeom>
          <a:ln w="38100" cap="rnd">
            <a:solidFill>
              <a:srgbClr val="000000"/>
            </a:solidFill>
            <a:custDash>
              <a:ds d="100000" sp="200000"/>
            </a:custDash>
            <a:miter lim="400000"/>
            <a:tailEnd type="triangle"/>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73" name="Shape 573"/>
          <p:cNvSpPr/>
          <p:nvPr/>
        </p:nvSpPr>
        <p:spPr>
          <a:xfrm flipV="1">
            <a:off x="6494445" y="4594456"/>
            <a:ext cx="1" cy="7394480"/>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74" name="Shape 574"/>
          <p:cNvSpPr/>
          <p:nvPr/>
        </p:nvSpPr>
        <p:spPr>
          <a:xfrm flipV="1">
            <a:off x="12026900" y="4594456"/>
            <a:ext cx="0" cy="7394480"/>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75" name="Shape 575"/>
          <p:cNvSpPr/>
          <p:nvPr/>
        </p:nvSpPr>
        <p:spPr>
          <a:xfrm flipV="1">
            <a:off x="17444956" y="4594456"/>
            <a:ext cx="1" cy="7394480"/>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76" name="Shape 576"/>
          <p:cNvSpPr/>
          <p:nvPr/>
        </p:nvSpPr>
        <p:spPr>
          <a:xfrm>
            <a:off x="1612900" y="907563"/>
            <a:ext cx="1141102" cy="1"/>
          </a:xfrm>
          <a:prstGeom prst="line">
            <a:avLst/>
          </a:prstGeom>
          <a:ln w="508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77" name="Shape 577"/>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578"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0" name="pasted-image.pdf"/>
          <p:cNvPicPr>
            <a:picLocks noChangeAspect="1"/>
          </p:cNvPicPr>
          <p:nvPr/>
        </p:nvPicPr>
        <p:blipFill>
          <a:blip r:embed="rId2">
            <a:extLst/>
          </a:blip>
          <a:stretch>
            <a:fillRect/>
          </a:stretch>
        </p:blipFill>
        <p:spPr>
          <a:xfrm>
            <a:off x="4289449" y="5328154"/>
            <a:ext cx="15466950" cy="5835420"/>
          </a:xfrm>
          <a:prstGeom prst="rect">
            <a:avLst/>
          </a:prstGeom>
          <a:ln w="12700">
            <a:miter lim="400000"/>
          </a:ln>
        </p:spPr>
      </p:pic>
      <p:pic>
        <p:nvPicPr>
          <p:cNvPr id="581" name="pasted-image.pdf"/>
          <p:cNvPicPr>
            <a:picLocks noChangeAspect="1"/>
          </p:cNvPicPr>
          <p:nvPr/>
        </p:nvPicPr>
        <p:blipFill>
          <a:blip r:embed="rId3">
            <a:extLst/>
          </a:blip>
          <a:stretch>
            <a:fillRect/>
          </a:stretch>
        </p:blipFill>
        <p:spPr>
          <a:xfrm>
            <a:off x="5480777" y="5394632"/>
            <a:ext cx="14281439" cy="5766871"/>
          </a:xfrm>
          <a:prstGeom prst="rect">
            <a:avLst/>
          </a:prstGeom>
          <a:ln w="12700">
            <a:miter lim="400000"/>
          </a:ln>
        </p:spPr>
      </p:pic>
      <p:sp>
        <p:nvSpPr>
          <p:cNvPr id="582" name="Shape 582"/>
          <p:cNvSpPr/>
          <p:nvPr/>
        </p:nvSpPr>
        <p:spPr>
          <a:xfrm>
            <a:off x="2071002" y="-4803146"/>
            <a:ext cx="1484310" cy="1"/>
          </a:xfrm>
          <a:prstGeom prst="line">
            <a:avLst/>
          </a:prstGeom>
          <a:ln w="1524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83" name="Shape 583"/>
          <p:cNvSpPr/>
          <p:nvPr/>
        </p:nvSpPr>
        <p:spPr>
          <a:xfrm>
            <a:off x="1550302" y="1154630"/>
            <a:ext cx="14845793" cy="133146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4000" b="1">
                <a:solidFill>
                  <a:srgbClr val="000000"/>
                </a:solidFill>
                <a:latin typeface="+mj-lt"/>
                <a:ea typeface="+mj-ea"/>
                <a:cs typeface="+mj-cs"/>
                <a:sym typeface="Helvetica Neue"/>
              </a:defRPr>
            </a:pPr>
            <a:r>
              <a:t>Keep Details High Level. Reports in Presentations can often </a:t>
            </a:r>
          </a:p>
          <a:p>
            <a:pPr>
              <a:spcBef>
                <a:spcPts val="0"/>
              </a:spcBef>
              <a:defRPr sz="4000" b="1">
                <a:solidFill>
                  <a:srgbClr val="000000"/>
                </a:solidFill>
                <a:latin typeface="+mj-lt"/>
                <a:ea typeface="+mj-ea"/>
                <a:cs typeface="+mj-cs"/>
                <a:sym typeface="Helvetica Neue"/>
              </a:defRPr>
            </a:pPr>
            <a:r>
              <a:t>be overwhelming. Don’t do that.</a:t>
            </a:r>
          </a:p>
        </p:txBody>
      </p:sp>
      <p:sp>
        <p:nvSpPr>
          <p:cNvPr id="584" name="Shape 584"/>
          <p:cNvSpPr/>
          <p:nvPr/>
        </p:nvSpPr>
        <p:spPr>
          <a:xfrm>
            <a:off x="656303" y="6900332"/>
            <a:ext cx="2100149" cy="59192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1800" b="1" i="1">
                <a:solidFill>
                  <a:srgbClr val="000000"/>
                </a:solidFill>
                <a:latin typeface="+mj-lt"/>
                <a:ea typeface="+mj-ea"/>
                <a:cs typeface="+mj-cs"/>
                <a:sym typeface="Helvetica Neue"/>
              </a:defRPr>
            </a:pPr>
            <a:r>
              <a:t>Program capacity</a:t>
            </a:r>
          </a:p>
          <a:p>
            <a:pPr>
              <a:spcBef>
                <a:spcPts val="0"/>
              </a:spcBef>
              <a:defRPr sz="1400" i="1">
                <a:solidFill>
                  <a:srgbClr val="000000"/>
                </a:solidFill>
                <a:latin typeface="+mj-lt"/>
                <a:ea typeface="+mj-ea"/>
                <a:cs typeface="+mj-cs"/>
                <a:sym typeface="Helvetica Neue"/>
              </a:defRPr>
            </a:pPr>
            <a:r>
              <a:t>(number of projects)</a:t>
            </a:r>
          </a:p>
        </p:txBody>
      </p:sp>
      <p:sp>
        <p:nvSpPr>
          <p:cNvPr id="585" name="Shape 585"/>
          <p:cNvSpPr/>
          <p:nvPr/>
        </p:nvSpPr>
        <p:spPr>
          <a:xfrm>
            <a:off x="10657865" y="11904132"/>
            <a:ext cx="3183713" cy="59192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1800" b="1" i="1">
                <a:solidFill>
                  <a:srgbClr val="000000"/>
                </a:solidFill>
                <a:latin typeface="+mj-lt"/>
                <a:ea typeface="+mj-ea"/>
                <a:cs typeface="+mj-cs"/>
                <a:sym typeface="Helvetica Neue"/>
              </a:defRPr>
            </a:pPr>
            <a:r>
              <a:t>Years from start of initiative</a:t>
            </a:r>
          </a:p>
          <a:p>
            <a:pPr>
              <a:spcBef>
                <a:spcPts val="0"/>
              </a:spcBef>
              <a:defRPr sz="1400" i="1">
                <a:solidFill>
                  <a:srgbClr val="000000"/>
                </a:solidFill>
                <a:latin typeface="+mj-lt"/>
                <a:ea typeface="+mj-ea"/>
                <a:cs typeface="+mj-cs"/>
                <a:sym typeface="Helvetica Neue"/>
              </a:defRPr>
            </a:pPr>
            <a:r>
              <a:t>(example scale)</a:t>
            </a:r>
          </a:p>
        </p:txBody>
      </p:sp>
      <p:sp>
        <p:nvSpPr>
          <p:cNvPr id="586" name="Shape 586"/>
          <p:cNvSpPr/>
          <p:nvPr/>
        </p:nvSpPr>
        <p:spPr>
          <a:xfrm>
            <a:off x="19963023" y="5408400"/>
            <a:ext cx="2890267" cy="10303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3000" b="1">
                <a:solidFill>
                  <a:srgbClr val="000000"/>
                </a:solidFill>
                <a:latin typeface="+mj-lt"/>
                <a:ea typeface="+mj-ea"/>
                <a:cs typeface="+mj-cs"/>
                <a:sym typeface="Helvetica Neue"/>
              </a:defRPr>
            </a:pPr>
            <a:r>
              <a:t>Target capacity</a:t>
            </a:r>
            <a:br/>
            <a:r>
              <a:t>at steady state</a:t>
            </a:r>
          </a:p>
        </p:txBody>
      </p:sp>
      <p:sp>
        <p:nvSpPr>
          <p:cNvPr id="587" name="Shape 587"/>
          <p:cNvSpPr/>
          <p:nvPr/>
        </p:nvSpPr>
        <p:spPr>
          <a:xfrm>
            <a:off x="5303548" y="8035933"/>
            <a:ext cx="1788415" cy="7292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ctr">
              <a:spcBef>
                <a:spcPts val="0"/>
              </a:spcBef>
              <a:defRPr sz="2000" b="1">
                <a:solidFill>
                  <a:srgbClr val="000000"/>
                </a:solidFill>
                <a:latin typeface="+mj-lt"/>
                <a:ea typeface="+mj-ea"/>
                <a:cs typeface="+mj-cs"/>
                <a:sym typeface="Helvetica Neue"/>
              </a:defRPr>
            </a:pPr>
            <a:r>
              <a:t>IBM Program</a:t>
            </a:r>
          </a:p>
          <a:p>
            <a:pPr algn="ctr">
              <a:spcBef>
                <a:spcPts val="0"/>
              </a:spcBef>
              <a:defRPr sz="2000" b="1">
                <a:solidFill>
                  <a:srgbClr val="000000"/>
                </a:solidFill>
                <a:latin typeface="+mj-lt"/>
                <a:ea typeface="+mj-ea"/>
                <a:cs typeface="+mj-cs"/>
                <a:sym typeface="Helvetica Neue"/>
              </a:defRPr>
            </a:pPr>
            <a:r>
              <a:t>Support Staff</a:t>
            </a:r>
          </a:p>
        </p:txBody>
      </p:sp>
      <p:sp>
        <p:nvSpPr>
          <p:cNvPr id="588" name="Shape 588"/>
          <p:cNvSpPr/>
          <p:nvPr/>
        </p:nvSpPr>
        <p:spPr>
          <a:xfrm>
            <a:off x="3677558" y="3752850"/>
            <a:ext cx="2942845" cy="11739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3000" b="1">
                <a:solidFill>
                  <a:srgbClr val="5596E6"/>
                </a:solidFill>
                <a:latin typeface="+mj-lt"/>
                <a:ea typeface="+mj-ea"/>
                <a:cs typeface="+mj-cs"/>
                <a:sym typeface="Helvetica Neue"/>
              </a:defRPr>
            </a:pPr>
            <a:r>
              <a:t>1. Start Up</a:t>
            </a:r>
          </a:p>
          <a:p>
            <a:pPr>
              <a:spcBef>
                <a:spcPts val="0"/>
              </a:spcBef>
              <a:defRPr sz="2000">
                <a:solidFill>
                  <a:srgbClr val="5596E6"/>
                </a:solidFill>
                <a:latin typeface="+mj-lt"/>
                <a:ea typeface="+mj-ea"/>
                <a:cs typeface="+mj-cs"/>
                <a:sym typeface="Helvetica Neue"/>
              </a:defRPr>
            </a:pPr>
            <a:r>
              <a:t>Deliver first outcomes.</a:t>
            </a:r>
            <a:br/>
            <a:r>
              <a:t>Staff and begin program.</a:t>
            </a:r>
          </a:p>
        </p:txBody>
      </p:sp>
      <p:sp>
        <p:nvSpPr>
          <p:cNvPr id="589" name="Shape 589"/>
          <p:cNvSpPr/>
          <p:nvPr/>
        </p:nvSpPr>
        <p:spPr>
          <a:xfrm>
            <a:off x="8878823" y="3752850"/>
            <a:ext cx="4791457" cy="14787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3000" b="1">
                <a:solidFill>
                  <a:srgbClr val="5596E6"/>
                </a:solidFill>
                <a:latin typeface="+mj-lt"/>
                <a:ea typeface="+mj-ea"/>
                <a:cs typeface="+mj-cs"/>
                <a:sym typeface="Helvetica Neue"/>
              </a:defRPr>
            </a:pPr>
            <a:r>
              <a:t>2. Scale up</a:t>
            </a:r>
          </a:p>
          <a:p>
            <a:pPr>
              <a:spcBef>
                <a:spcPts val="0"/>
              </a:spcBef>
              <a:defRPr sz="2000">
                <a:solidFill>
                  <a:srgbClr val="5596E6"/>
                </a:solidFill>
                <a:latin typeface="+mj-lt"/>
                <a:ea typeface="+mj-ea"/>
                <a:cs typeface="+mj-cs"/>
                <a:sym typeface="Helvetica Neue"/>
              </a:defRPr>
            </a:pPr>
            <a:r>
              <a:t>Ramp up number of projects and pace of</a:t>
            </a:r>
            <a:br/>
            <a:r>
              <a:t>outcomes. Capabilities transferred from</a:t>
            </a:r>
            <a:br/>
            <a:r>
              <a:t>IBM to Client.</a:t>
            </a:r>
          </a:p>
        </p:txBody>
      </p:sp>
      <p:sp>
        <p:nvSpPr>
          <p:cNvPr id="590" name="Shape 590"/>
          <p:cNvSpPr/>
          <p:nvPr/>
        </p:nvSpPr>
        <p:spPr>
          <a:xfrm>
            <a:off x="15603073" y="3752850"/>
            <a:ext cx="3289809" cy="11739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3000" b="1">
                <a:solidFill>
                  <a:srgbClr val="5596E6"/>
                </a:solidFill>
                <a:latin typeface="+mj-lt"/>
                <a:ea typeface="+mj-ea"/>
                <a:cs typeface="+mj-cs"/>
                <a:sym typeface="Helvetica Neue"/>
              </a:defRPr>
            </a:pPr>
            <a:r>
              <a:t>3. Self-sustain</a:t>
            </a:r>
          </a:p>
          <a:p>
            <a:pPr>
              <a:spcBef>
                <a:spcPts val="0"/>
              </a:spcBef>
              <a:defRPr sz="2000">
                <a:solidFill>
                  <a:srgbClr val="5596E6"/>
                </a:solidFill>
                <a:latin typeface="+mj-lt"/>
                <a:ea typeface="+mj-ea"/>
                <a:cs typeface="+mj-cs"/>
                <a:sym typeface="Helvetica Neue"/>
              </a:defRPr>
            </a:pPr>
            <a:r>
              <a:t>Attain steady-state capacity</a:t>
            </a:r>
            <a:br/>
            <a:r>
              <a:t>in a self-sustaining mode.</a:t>
            </a:r>
          </a:p>
        </p:txBody>
      </p:sp>
      <p:sp>
        <p:nvSpPr>
          <p:cNvPr id="591" name="Shape 591"/>
          <p:cNvSpPr/>
          <p:nvPr/>
        </p:nvSpPr>
        <p:spPr>
          <a:xfrm flipV="1">
            <a:off x="3204558" y="3727912"/>
            <a:ext cx="1" cy="7448362"/>
          </a:xfrm>
          <a:prstGeom prst="line">
            <a:avLst/>
          </a:prstGeom>
          <a:ln w="25400">
            <a:solidFill>
              <a:srgbClr val="000000"/>
            </a:solidFill>
            <a:miter lim="400000"/>
            <a:tailEnd type="triangle"/>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92" name="Shape 592"/>
          <p:cNvSpPr/>
          <p:nvPr/>
        </p:nvSpPr>
        <p:spPr>
          <a:xfrm flipV="1">
            <a:off x="8373603" y="3792558"/>
            <a:ext cx="1" cy="7394480"/>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93" name="Shape 593"/>
          <p:cNvSpPr/>
          <p:nvPr/>
        </p:nvSpPr>
        <p:spPr>
          <a:xfrm flipV="1">
            <a:off x="15087780" y="3792558"/>
            <a:ext cx="1" cy="4454761"/>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594" name="Shape 594"/>
          <p:cNvSpPr/>
          <p:nvPr/>
        </p:nvSpPr>
        <p:spPr>
          <a:xfrm>
            <a:off x="4170998" y="11380885"/>
            <a:ext cx="255525" cy="4117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2000" b="1">
                <a:solidFill>
                  <a:srgbClr val="000000"/>
                </a:solidFill>
                <a:latin typeface="+mj-lt"/>
                <a:ea typeface="+mj-ea"/>
                <a:cs typeface="+mj-cs"/>
                <a:sym typeface="Helvetica Neue"/>
              </a:defRPr>
            </a:lvl1pPr>
          </a:lstStyle>
          <a:p>
            <a:r>
              <a:t>0</a:t>
            </a:r>
          </a:p>
        </p:txBody>
      </p:sp>
      <p:sp>
        <p:nvSpPr>
          <p:cNvPr id="595" name="Shape 595"/>
          <p:cNvSpPr/>
          <p:nvPr/>
        </p:nvSpPr>
        <p:spPr>
          <a:xfrm>
            <a:off x="9335728" y="11380885"/>
            <a:ext cx="255525" cy="4117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2000" b="1">
                <a:solidFill>
                  <a:srgbClr val="000000"/>
                </a:solidFill>
                <a:latin typeface="+mj-lt"/>
                <a:ea typeface="+mj-ea"/>
                <a:cs typeface="+mj-cs"/>
                <a:sym typeface="Helvetica Neue"/>
              </a:defRPr>
            </a:lvl1pPr>
          </a:lstStyle>
          <a:p>
            <a:r>
              <a:t>1</a:t>
            </a:r>
          </a:p>
        </p:txBody>
      </p:sp>
      <p:sp>
        <p:nvSpPr>
          <p:cNvPr id="596" name="Shape 596"/>
          <p:cNvSpPr/>
          <p:nvPr/>
        </p:nvSpPr>
        <p:spPr>
          <a:xfrm>
            <a:off x="14444260" y="11380885"/>
            <a:ext cx="255525" cy="4117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2000" b="1">
                <a:solidFill>
                  <a:srgbClr val="000000"/>
                </a:solidFill>
                <a:latin typeface="+mj-lt"/>
                <a:ea typeface="+mj-ea"/>
                <a:cs typeface="+mj-cs"/>
                <a:sym typeface="Helvetica Neue"/>
              </a:defRPr>
            </a:lvl1pPr>
          </a:lstStyle>
          <a:p>
            <a:r>
              <a:t>2</a:t>
            </a:r>
          </a:p>
        </p:txBody>
      </p:sp>
      <p:sp>
        <p:nvSpPr>
          <p:cNvPr id="597" name="Shape 597"/>
          <p:cNvSpPr/>
          <p:nvPr/>
        </p:nvSpPr>
        <p:spPr>
          <a:xfrm>
            <a:off x="19573558" y="11380885"/>
            <a:ext cx="255525" cy="41173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2000" b="1">
                <a:solidFill>
                  <a:srgbClr val="000000"/>
                </a:solidFill>
                <a:latin typeface="+mj-lt"/>
                <a:ea typeface="+mj-ea"/>
                <a:cs typeface="+mj-cs"/>
                <a:sym typeface="Helvetica Neue"/>
              </a:defRPr>
            </a:lvl1pPr>
          </a:lstStyle>
          <a:p>
            <a:r>
              <a:t>3</a:t>
            </a:r>
          </a:p>
        </p:txBody>
      </p:sp>
      <p:sp>
        <p:nvSpPr>
          <p:cNvPr id="598" name="Shape 598"/>
          <p:cNvSpPr/>
          <p:nvPr/>
        </p:nvSpPr>
        <p:spPr>
          <a:xfrm>
            <a:off x="3191859" y="11178669"/>
            <a:ext cx="18000282" cy="1"/>
          </a:xfrm>
          <a:prstGeom prst="line">
            <a:avLst/>
          </a:prstGeom>
          <a:ln w="25400">
            <a:solidFill>
              <a:srgbClr val="000000"/>
            </a:solidFill>
            <a:miter lim="400000"/>
            <a:tailEnd type="triangle"/>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pic>
        <p:nvPicPr>
          <p:cNvPr id="599" name="pasted-image.pdf"/>
          <p:cNvPicPr>
            <a:picLocks noChangeAspect="1"/>
          </p:cNvPicPr>
          <p:nvPr/>
        </p:nvPicPr>
        <p:blipFill>
          <a:blip r:embed="rId4">
            <a:extLst/>
          </a:blip>
          <a:stretch>
            <a:fillRect/>
          </a:stretch>
        </p:blipFill>
        <p:spPr>
          <a:xfrm>
            <a:off x="4702170" y="8081847"/>
            <a:ext cx="552460" cy="568574"/>
          </a:xfrm>
          <a:prstGeom prst="rect">
            <a:avLst/>
          </a:prstGeom>
          <a:ln w="12700">
            <a:miter lim="400000"/>
          </a:ln>
        </p:spPr>
      </p:pic>
      <p:sp>
        <p:nvSpPr>
          <p:cNvPr id="600" name="Shape 600"/>
          <p:cNvSpPr/>
          <p:nvPr/>
        </p:nvSpPr>
        <p:spPr>
          <a:xfrm>
            <a:off x="13141886" y="8212704"/>
            <a:ext cx="4509517" cy="10303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3000" b="1">
                <a:latin typeface="+mj-lt"/>
                <a:ea typeface="+mj-ea"/>
                <a:cs typeface="+mj-cs"/>
                <a:sym typeface="Helvetica Neue"/>
              </a:defRPr>
            </a:pPr>
            <a:r>
              <a:t>Continuous delivery of</a:t>
            </a:r>
            <a:br/>
            <a:r>
              <a:t>outcomes from the start</a:t>
            </a:r>
          </a:p>
        </p:txBody>
      </p:sp>
      <p:sp>
        <p:nvSpPr>
          <p:cNvPr id="601" name="Shape 601"/>
          <p:cNvSpPr/>
          <p:nvPr/>
        </p:nvSpPr>
        <p:spPr>
          <a:xfrm>
            <a:off x="1612900" y="907563"/>
            <a:ext cx="1141102" cy="1"/>
          </a:xfrm>
          <a:prstGeom prst="line">
            <a:avLst/>
          </a:prstGeom>
          <a:ln w="508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602" name="Shape 602"/>
          <p:cNvSpPr/>
          <p:nvPr/>
        </p:nvSpPr>
        <p:spPr>
          <a:xfrm flipV="1">
            <a:off x="15087781" y="9422692"/>
            <a:ext cx="1" cy="1764346"/>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603" name="Shape 603"/>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604" name="pasted-image.pdf"/>
          <p:cNvPicPr>
            <a:picLocks noChangeAspect="1"/>
          </p:cNvPicPr>
          <p:nvPr/>
        </p:nvPicPr>
        <p:blipFill>
          <a:blip r:embed="rId5">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6" name="Screen Shot 2016-10-12 at 11.28.22 AM.png"/>
          <p:cNvPicPr>
            <a:picLocks noChangeAspect="1"/>
          </p:cNvPicPr>
          <p:nvPr/>
        </p:nvPicPr>
        <p:blipFill>
          <a:blip r:embed="rId2">
            <a:extLst/>
          </a:blip>
          <a:srcRect l="1789" t="8147" r="47851" b="24703"/>
          <a:stretch>
            <a:fillRect/>
          </a:stretch>
        </p:blipFill>
        <p:spPr>
          <a:xfrm>
            <a:off x="10288218" y="2730598"/>
            <a:ext cx="3193707" cy="319387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9"/>
                  <a:pt x="-961" y="13557"/>
                  <a:pt x="2882" y="17579"/>
                </a:cubicBezTo>
                <a:cubicBezTo>
                  <a:pt x="6725" y="21600"/>
                  <a:pt x="12953" y="21600"/>
                  <a:pt x="16796" y="17579"/>
                </a:cubicBezTo>
                <a:cubicBezTo>
                  <a:pt x="20639" y="13557"/>
                  <a:pt x="20639" y="7039"/>
                  <a:pt x="16796" y="3017"/>
                </a:cubicBezTo>
                <a:cubicBezTo>
                  <a:pt x="14875" y="1006"/>
                  <a:pt x="12357" y="0"/>
                  <a:pt x="9839" y="0"/>
                </a:cubicBezTo>
                <a:close/>
              </a:path>
            </a:pathLst>
          </a:custGeom>
          <a:ln w="50800">
            <a:solidFill>
              <a:srgbClr val="FDD601"/>
            </a:solidFill>
            <a:miter lim="400000"/>
          </a:ln>
        </p:spPr>
      </p:pic>
      <p:pic>
        <p:nvPicPr>
          <p:cNvPr id="607" name="maxresdefault1.jpg"/>
          <p:cNvPicPr>
            <a:picLocks noChangeAspect="1"/>
          </p:cNvPicPr>
          <p:nvPr/>
        </p:nvPicPr>
        <p:blipFill>
          <a:blip r:embed="rId3">
            <a:extLst/>
          </a:blip>
          <a:srcRect l="22442" t="617" r="22876" b="2166"/>
          <a:stretch>
            <a:fillRect/>
          </a:stretch>
        </p:blipFill>
        <p:spPr>
          <a:xfrm>
            <a:off x="5885666" y="2730597"/>
            <a:ext cx="3193706" cy="3193879"/>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9"/>
                  <a:pt x="-961" y="13557"/>
                  <a:pt x="2882" y="17579"/>
                </a:cubicBezTo>
                <a:cubicBezTo>
                  <a:pt x="6725" y="21600"/>
                  <a:pt x="12953" y="21600"/>
                  <a:pt x="16796" y="17579"/>
                </a:cubicBezTo>
                <a:cubicBezTo>
                  <a:pt x="20639" y="13557"/>
                  <a:pt x="20639" y="7039"/>
                  <a:pt x="16796" y="3017"/>
                </a:cubicBezTo>
                <a:cubicBezTo>
                  <a:pt x="14875" y="1006"/>
                  <a:pt x="12357" y="0"/>
                  <a:pt x="9839" y="0"/>
                </a:cubicBezTo>
                <a:close/>
              </a:path>
            </a:pathLst>
          </a:custGeom>
          <a:ln w="50800">
            <a:solidFill>
              <a:srgbClr val="3A9DE1"/>
            </a:solidFill>
            <a:miter lim="400000"/>
          </a:ln>
        </p:spPr>
      </p:pic>
      <p:pic>
        <p:nvPicPr>
          <p:cNvPr id="608" name="20140201_Somnio_IBM_Int_0034_M_F.jpg"/>
          <p:cNvPicPr>
            <a:picLocks noChangeAspect="1"/>
          </p:cNvPicPr>
          <p:nvPr/>
        </p:nvPicPr>
        <p:blipFill>
          <a:blip r:embed="rId4">
            <a:extLst/>
          </a:blip>
          <a:srcRect l="17363" t="1039" r="17876" b="1039"/>
          <a:stretch>
            <a:fillRect/>
          </a:stretch>
        </p:blipFill>
        <p:spPr>
          <a:xfrm>
            <a:off x="14684022" y="2730598"/>
            <a:ext cx="3193706" cy="3193879"/>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9"/>
                  <a:pt x="-961" y="13557"/>
                  <a:pt x="2882" y="17579"/>
                </a:cubicBezTo>
                <a:cubicBezTo>
                  <a:pt x="6725" y="21600"/>
                  <a:pt x="12953" y="21600"/>
                  <a:pt x="16796" y="17579"/>
                </a:cubicBezTo>
                <a:cubicBezTo>
                  <a:pt x="20639" y="13557"/>
                  <a:pt x="20639" y="7039"/>
                  <a:pt x="16796" y="3017"/>
                </a:cubicBezTo>
                <a:cubicBezTo>
                  <a:pt x="14875" y="1006"/>
                  <a:pt x="12357" y="0"/>
                  <a:pt x="9839" y="0"/>
                </a:cubicBezTo>
                <a:close/>
              </a:path>
            </a:pathLst>
          </a:custGeom>
          <a:ln w="50800">
            <a:solidFill>
              <a:srgbClr val="C6CC00"/>
            </a:solidFill>
            <a:miter lim="400000"/>
          </a:ln>
        </p:spPr>
      </p:pic>
      <p:pic>
        <p:nvPicPr>
          <p:cNvPr id="609" name="29521215905_7941f5c211_o.jpg"/>
          <p:cNvPicPr>
            <a:picLocks noChangeAspect="1"/>
          </p:cNvPicPr>
          <p:nvPr/>
        </p:nvPicPr>
        <p:blipFill>
          <a:blip r:embed="rId5">
            <a:extLst/>
          </a:blip>
          <a:srcRect l="22589" t="12342" r="19355" b="570"/>
          <a:stretch>
            <a:fillRect/>
          </a:stretch>
        </p:blipFill>
        <p:spPr>
          <a:xfrm>
            <a:off x="1477164" y="2730598"/>
            <a:ext cx="3193706" cy="319387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9"/>
                  <a:pt x="-961" y="13557"/>
                  <a:pt x="2882" y="17579"/>
                </a:cubicBezTo>
                <a:cubicBezTo>
                  <a:pt x="6725" y="21600"/>
                  <a:pt x="12953" y="21600"/>
                  <a:pt x="16796" y="17579"/>
                </a:cubicBezTo>
                <a:cubicBezTo>
                  <a:pt x="20639" y="13557"/>
                  <a:pt x="20639" y="7039"/>
                  <a:pt x="16796" y="3017"/>
                </a:cubicBezTo>
                <a:cubicBezTo>
                  <a:pt x="14875" y="1006"/>
                  <a:pt x="12357" y="0"/>
                  <a:pt x="9839" y="0"/>
                </a:cubicBezTo>
                <a:close/>
              </a:path>
            </a:pathLst>
          </a:custGeom>
          <a:ln w="50800">
            <a:solidFill>
              <a:srgbClr val="DFE1D4"/>
            </a:solidFill>
            <a:miter lim="400000"/>
          </a:ln>
        </p:spPr>
      </p:pic>
      <p:pic>
        <p:nvPicPr>
          <p:cNvPr id="610" name="Selectric.jpg"/>
          <p:cNvPicPr>
            <a:picLocks noChangeAspect="1"/>
          </p:cNvPicPr>
          <p:nvPr/>
        </p:nvPicPr>
        <p:blipFill>
          <a:blip r:embed="rId6">
            <a:extLst/>
          </a:blip>
          <a:srcRect l="1014" t="1074" r="18932" b="1077"/>
          <a:stretch>
            <a:fillRect/>
          </a:stretch>
        </p:blipFill>
        <p:spPr>
          <a:xfrm>
            <a:off x="19086574" y="2730597"/>
            <a:ext cx="3193706" cy="3193879"/>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9"/>
                  <a:pt x="-961" y="13557"/>
                  <a:pt x="2882" y="17579"/>
                </a:cubicBezTo>
                <a:cubicBezTo>
                  <a:pt x="6725" y="21600"/>
                  <a:pt x="12953" y="21600"/>
                  <a:pt x="16796" y="17579"/>
                </a:cubicBezTo>
                <a:cubicBezTo>
                  <a:pt x="20639" y="13557"/>
                  <a:pt x="20639" y="7039"/>
                  <a:pt x="16796" y="3017"/>
                </a:cubicBezTo>
                <a:cubicBezTo>
                  <a:pt x="14875" y="1006"/>
                  <a:pt x="12357" y="0"/>
                  <a:pt x="9839" y="0"/>
                </a:cubicBezTo>
                <a:close/>
              </a:path>
            </a:pathLst>
          </a:custGeom>
          <a:ln w="50800">
            <a:solidFill>
              <a:srgbClr val="5AAAFA"/>
            </a:solidFill>
            <a:miter lim="400000"/>
          </a:ln>
        </p:spPr>
      </p:pic>
      <p:sp>
        <p:nvSpPr>
          <p:cNvPr id="611" name="Shape 611"/>
          <p:cNvSpPr/>
          <p:nvPr/>
        </p:nvSpPr>
        <p:spPr>
          <a:xfrm>
            <a:off x="1269999" y="1234972"/>
            <a:ext cx="9712624" cy="7304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57150" marR="57150" defTabSz="1282700">
              <a:lnSpc>
                <a:spcPct val="80000"/>
              </a:lnSpc>
              <a:spcBef>
                <a:spcPts val="0"/>
              </a:spcBef>
              <a:defRPr sz="4800" spc="-48">
                <a:solidFill>
                  <a:srgbClr val="5596E6"/>
                </a:solidFill>
                <a:uFill>
                  <a:solidFill>
                    <a:srgbClr val="000000"/>
                  </a:solidFill>
                </a:uFill>
                <a:latin typeface="HelvNeue Bold for IBM"/>
                <a:ea typeface="HelvNeue Bold for IBM"/>
                <a:cs typeface="HelvNeue Bold for IBM"/>
                <a:sym typeface="HelvNeue Bold for IBM"/>
              </a:defRPr>
            </a:lvl1pPr>
          </a:lstStyle>
          <a:p>
            <a:r>
              <a:rPr dirty="0">
                <a:solidFill>
                  <a:srgbClr val="24485E"/>
                </a:solidFill>
              </a:rPr>
              <a:t>What makes IBM different?</a:t>
            </a:r>
          </a:p>
        </p:txBody>
      </p:sp>
      <p:sp>
        <p:nvSpPr>
          <p:cNvPr id="612" name="Shape 612"/>
          <p:cNvSpPr/>
          <p:nvPr/>
        </p:nvSpPr>
        <p:spPr>
          <a:xfrm>
            <a:off x="1262131" y="6696807"/>
            <a:ext cx="4276810" cy="114979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R="4762" defTabSz="1244600">
              <a:lnSpc>
                <a:spcPct val="120000"/>
              </a:lnSpc>
              <a:spcBef>
                <a:spcPts val="2500"/>
              </a:spcBef>
              <a:defRPr sz="3100" spc="-62">
                <a:solidFill>
                  <a:srgbClr val="53585F"/>
                </a:solidFill>
                <a:uFill>
                  <a:solidFill>
                    <a:srgbClr val="424242"/>
                  </a:solidFill>
                </a:uFill>
                <a:latin typeface="HelvNeue Light for IBM"/>
                <a:ea typeface="HelvNeue Light for IBM"/>
                <a:cs typeface="HelvNeue Light for IBM"/>
                <a:sym typeface="HelvNeue Light for IBM"/>
              </a:defRPr>
            </a:pPr>
            <a:r>
              <a:rPr dirty="0">
                <a:latin typeface="HelvNeue Bold for IBM"/>
                <a:ea typeface="HelvNeue Bold for IBM"/>
                <a:cs typeface="HelvNeue Bold for IBM"/>
                <a:sym typeface="HelvNeue Bold for IBM"/>
              </a:rPr>
              <a:t>Scale:</a:t>
            </a:r>
            <a:r>
              <a:rPr dirty="0"/>
              <a:t> </a:t>
            </a:r>
            <a:br>
              <a:rPr dirty="0"/>
            </a:br>
            <a:r>
              <a:rPr dirty="0"/>
              <a:t>We are the only company to conduct a Design Transformation at this scale—we have staffed over 1,000 designers in 3 years </a:t>
            </a:r>
            <a:r>
              <a:rPr dirty="0" smtClean="0"/>
              <a:t>with </a:t>
            </a:r>
            <a:r>
              <a:rPr dirty="0"/>
              <a:t>a goal of 1,500 total.</a:t>
            </a:r>
          </a:p>
        </p:txBody>
      </p:sp>
      <p:sp>
        <p:nvSpPr>
          <p:cNvPr id="613" name="Shape 613"/>
          <p:cNvSpPr/>
          <p:nvPr/>
        </p:nvSpPr>
        <p:spPr>
          <a:xfrm>
            <a:off x="5655252" y="6696807"/>
            <a:ext cx="4276809" cy="114979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R="4762" defTabSz="1244600">
              <a:lnSpc>
                <a:spcPct val="120000"/>
              </a:lnSpc>
              <a:spcBef>
                <a:spcPts val="2500"/>
              </a:spcBef>
              <a:defRPr sz="3100" spc="-62">
                <a:solidFill>
                  <a:srgbClr val="53585F"/>
                </a:solidFill>
                <a:uFill>
                  <a:solidFill>
                    <a:srgbClr val="424242"/>
                  </a:solidFill>
                </a:uFill>
                <a:latin typeface="HelvNeue Light for IBM"/>
                <a:ea typeface="HelvNeue Light for IBM"/>
                <a:cs typeface="HelvNeue Light for IBM"/>
                <a:sym typeface="HelvNeue Light for IBM"/>
              </a:defRPr>
            </a:pPr>
            <a:r>
              <a:rPr dirty="0">
                <a:latin typeface="HelvNeue Bold for IBM"/>
                <a:ea typeface="HelvNeue Bold for IBM"/>
                <a:cs typeface="HelvNeue Bold for IBM"/>
                <a:sym typeface="HelvNeue Bold for IBM"/>
              </a:rPr>
              <a:t>Bundled Services:</a:t>
            </a:r>
            <a:r>
              <a:rPr dirty="0"/>
              <a:t> </a:t>
            </a:r>
            <a:br>
              <a:rPr dirty="0"/>
            </a:br>
            <a:r>
              <a:rPr dirty="0"/>
              <a:t>On top of our design thinking workshops, </a:t>
            </a:r>
            <a:br>
              <a:rPr dirty="0"/>
            </a:br>
            <a:r>
              <a:rPr dirty="0"/>
              <a:t>we are able to fold </a:t>
            </a:r>
            <a:br>
              <a:rPr dirty="0"/>
            </a:br>
            <a:r>
              <a:rPr dirty="0"/>
              <a:t>in our products and services to help deliver solutions to the market.</a:t>
            </a:r>
          </a:p>
        </p:txBody>
      </p:sp>
      <p:sp>
        <p:nvSpPr>
          <p:cNvPr id="614" name="Shape 614"/>
          <p:cNvSpPr/>
          <p:nvPr/>
        </p:nvSpPr>
        <p:spPr>
          <a:xfrm>
            <a:off x="10048372" y="6696807"/>
            <a:ext cx="4276810" cy="114979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R="4762" defTabSz="1244600">
              <a:lnSpc>
                <a:spcPct val="120000"/>
              </a:lnSpc>
              <a:spcBef>
                <a:spcPts val="2500"/>
              </a:spcBef>
              <a:defRPr sz="3100" spc="-62">
                <a:solidFill>
                  <a:srgbClr val="53585F"/>
                </a:solidFill>
                <a:uFill>
                  <a:solidFill>
                    <a:srgbClr val="424242"/>
                  </a:solidFill>
                </a:uFill>
                <a:latin typeface="HelvNeue Light for IBM"/>
                <a:ea typeface="HelvNeue Light for IBM"/>
                <a:cs typeface="HelvNeue Light for IBM"/>
                <a:sym typeface="HelvNeue Light for IBM"/>
              </a:defRPr>
            </a:pPr>
            <a:r>
              <a:rPr dirty="0">
                <a:latin typeface="HelvNeue Bold for IBM"/>
                <a:ea typeface="HelvNeue Bold for IBM"/>
                <a:cs typeface="HelvNeue Bold for IBM"/>
                <a:sym typeface="HelvNeue Bold for IBM"/>
              </a:rPr>
              <a:t>Organizational Transformation:</a:t>
            </a:r>
            <a:r>
              <a:rPr dirty="0"/>
              <a:t> </a:t>
            </a:r>
            <a:br>
              <a:rPr dirty="0"/>
            </a:br>
            <a:r>
              <a:rPr dirty="0"/>
              <a:t>We can help setup your design practice and provide insights on the organizational structure, lessons learned, and best practices</a:t>
            </a:r>
          </a:p>
        </p:txBody>
      </p:sp>
      <p:sp>
        <p:nvSpPr>
          <p:cNvPr id="615" name="Shape 615"/>
          <p:cNvSpPr/>
          <p:nvPr/>
        </p:nvSpPr>
        <p:spPr>
          <a:xfrm>
            <a:off x="14441493" y="6696807"/>
            <a:ext cx="4276810" cy="114979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R="4762" defTabSz="1244600">
              <a:lnSpc>
                <a:spcPct val="120000"/>
              </a:lnSpc>
              <a:spcBef>
                <a:spcPts val="2500"/>
              </a:spcBef>
              <a:defRPr sz="3100" spc="-62">
                <a:solidFill>
                  <a:srgbClr val="53585F"/>
                </a:solidFill>
                <a:uFill>
                  <a:solidFill>
                    <a:srgbClr val="424242"/>
                  </a:solidFill>
                </a:uFill>
                <a:latin typeface="HelvNeue Light for IBM"/>
                <a:ea typeface="HelvNeue Light for IBM"/>
                <a:cs typeface="HelvNeue Light for IBM"/>
                <a:sym typeface="HelvNeue Light for IBM"/>
              </a:defRPr>
            </a:pPr>
            <a:r>
              <a:rPr dirty="0">
                <a:latin typeface="HelvNeue Bold for IBM"/>
                <a:ea typeface="HelvNeue Bold for IBM"/>
                <a:cs typeface="HelvNeue Bold for IBM"/>
                <a:sym typeface="HelvNeue Bold for IBM"/>
              </a:rPr>
              <a:t>Resources:</a:t>
            </a:r>
            <a:r>
              <a:rPr dirty="0"/>
              <a:t> </a:t>
            </a:r>
            <a:br>
              <a:rPr dirty="0"/>
            </a:br>
            <a:r>
              <a:rPr dirty="0"/>
              <a:t>We are able to accelerate your transformation via </a:t>
            </a:r>
            <a:br>
              <a:rPr dirty="0"/>
            </a:br>
            <a:r>
              <a:rPr dirty="0"/>
              <a:t>co-location of </a:t>
            </a:r>
            <a:br>
              <a:rPr dirty="0"/>
            </a:br>
            <a:r>
              <a:rPr dirty="0"/>
              <a:t>designers from our services arm and provide studio space</a:t>
            </a:r>
          </a:p>
        </p:txBody>
      </p:sp>
      <p:sp>
        <p:nvSpPr>
          <p:cNvPr id="616" name="Shape 616"/>
          <p:cNvSpPr/>
          <p:nvPr/>
        </p:nvSpPr>
        <p:spPr>
          <a:xfrm>
            <a:off x="18834614" y="6696807"/>
            <a:ext cx="4276810" cy="114979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R="4762" defTabSz="1244600">
              <a:lnSpc>
                <a:spcPct val="120000"/>
              </a:lnSpc>
              <a:spcBef>
                <a:spcPts val="2500"/>
              </a:spcBef>
              <a:defRPr sz="3100" spc="-62">
                <a:solidFill>
                  <a:srgbClr val="53585F"/>
                </a:solidFill>
                <a:uFill>
                  <a:solidFill>
                    <a:srgbClr val="424242"/>
                  </a:solidFill>
                </a:uFill>
                <a:latin typeface="HelvNeue Light for IBM"/>
                <a:ea typeface="HelvNeue Light for IBM"/>
                <a:cs typeface="HelvNeue Light for IBM"/>
                <a:sym typeface="HelvNeue Light for IBM"/>
              </a:defRPr>
            </a:pPr>
            <a:r>
              <a:rPr dirty="0">
                <a:latin typeface="HelvNeue Bold for IBM"/>
                <a:ea typeface="HelvNeue Bold for IBM"/>
                <a:cs typeface="HelvNeue Bold for IBM"/>
                <a:sym typeface="HelvNeue Bold for IBM"/>
              </a:rPr>
              <a:t>Experience:</a:t>
            </a:r>
            <a:r>
              <a:rPr dirty="0"/>
              <a:t> </a:t>
            </a:r>
            <a:br>
              <a:rPr dirty="0"/>
            </a:br>
            <a:r>
              <a:rPr dirty="0"/>
              <a:t>We have a long history </a:t>
            </a:r>
            <a:br>
              <a:rPr dirty="0"/>
            </a:br>
            <a:r>
              <a:rPr dirty="0"/>
              <a:t>of design excellence.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610"/>
                                        </p:tgtEl>
                                        <p:attrNameLst>
                                          <p:attrName>style.visibility</p:attrName>
                                        </p:attrNameLst>
                                      </p:cBhvr>
                                      <p:to>
                                        <p:strVal val="visible"/>
                                      </p:to>
                                    </p:set>
                                    <p:anim calcmode="lin" valueType="num">
                                      <p:cBhvr>
                                        <p:cTn id="7" dur="500" fill="hold"/>
                                        <p:tgtEl>
                                          <p:spTgt spid="610"/>
                                        </p:tgtEl>
                                        <p:attrNameLst>
                                          <p:attrName>ppt_w</p:attrName>
                                        </p:attrNameLst>
                                      </p:cBhvr>
                                      <p:tavLst>
                                        <p:tav tm="0">
                                          <p:val>
                                            <p:fltVal val="0"/>
                                          </p:val>
                                        </p:tav>
                                        <p:tav tm="100000">
                                          <p:val>
                                            <p:strVal val="#ppt_w"/>
                                          </p:val>
                                        </p:tav>
                                      </p:tavLst>
                                    </p:anim>
                                    <p:anim calcmode="lin" valueType="num">
                                      <p:cBhvr>
                                        <p:cTn id="8" dur="500" fill="hold"/>
                                        <p:tgtEl>
                                          <p:spTgt spid="6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616"/>
                                        </p:tgtEl>
                                        <p:attrNameLst>
                                          <p:attrName>style.visibility</p:attrName>
                                        </p:attrNameLst>
                                      </p:cBhvr>
                                      <p:to>
                                        <p:strVal val="visible"/>
                                      </p:to>
                                    </p:set>
                                    <p:anim calcmode="lin" valueType="num">
                                      <p:cBhvr>
                                        <p:cTn id="12" dur="500" fill="hold"/>
                                        <p:tgtEl>
                                          <p:spTgt spid="616"/>
                                        </p:tgtEl>
                                        <p:attrNameLst>
                                          <p:attrName>ppt_w</p:attrName>
                                        </p:attrNameLst>
                                      </p:cBhvr>
                                      <p:tavLst>
                                        <p:tav tm="0">
                                          <p:val>
                                            <p:fltVal val="0"/>
                                          </p:val>
                                        </p:tav>
                                        <p:tav tm="100000">
                                          <p:val>
                                            <p:strVal val="#ppt_w"/>
                                          </p:val>
                                        </p:tav>
                                      </p:tavLst>
                                    </p:anim>
                                    <p:anim calcmode="lin" valueType="num">
                                      <p:cBhvr>
                                        <p:cTn id="13" dur="500" fill="hold"/>
                                        <p:tgtEl>
                                          <p:spTgt spid="6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 grpId="1" animBg="1" advAuto="0"/>
      <p:bldP spid="616"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p:nvPr/>
        </p:nvSpPr>
        <p:spPr>
          <a:xfrm>
            <a:off x="3245490" y="7442235"/>
            <a:ext cx="17982750" cy="1"/>
          </a:xfrm>
          <a:prstGeom prst="line">
            <a:avLst/>
          </a:prstGeom>
          <a:ln w="50800">
            <a:solidFill>
              <a:srgbClr val="DCDEE0"/>
            </a:solidFill>
          </a:ln>
        </p:spPr>
        <p:txBody>
          <a:bodyPr lIns="0" tIns="0" rIns="0" bIns="0"/>
          <a:lstStyle/>
          <a:p>
            <a:pPr marL="57150" marR="57150" algn="ctr" defTabSz="1282700">
              <a:spcBef>
                <a:spcPts val="0"/>
              </a:spcBef>
              <a:defRPr sz="5800">
                <a:solidFill>
                  <a:srgbClr val="000000"/>
                </a:solidFill>
                <a:uFill>
                  <a:solidFill>
                    <a:srgbClr val="000000"/>
                  </a:solidFill>
                </a:uFill>
                <a:latin typeface="Gill Sans"/>
                <a:ea typeface="Gill Sans"/>
                <a:cs typeface="Gill Sans"/>
                <a:sym typeface="Gill Sans"/>
              </a:defRPr>
            </a:pPr>
            <a:endParaRPr/>
          </a:p>
        </p:txBody>
      </p:sp>
      <p:sp>
        <p:nvSpPr>
          <p:cNvPr id="619" name="Shape 619"/>
          <p:cNvSpPr/>
          <p:nvPr/>
        </p:nvSpPr>
        <p:spPr>
          <a:xfrm flipV="1">
            <a:off x="4312967" y="6529657"/>
            <a:ext cx="1" cy="912579"/>
          </a:xfrm>
          <a:prstGeom prst="line">
            <a:avLst/>
          </a:prstGeom>
          <a:ln w="50800">
            <a:solidFill>
              <a:srgbClr val="DCDEE0"/>
            </a:solidFill>
          </a:ln>
        </p:spPr>
        <p:txBody>
          <a:bodyPr lIns="0" tIns="0" rIns="0" bIns="0"/>
          <a:lstStyle/>
          <a:p>
            <a:pPr marL="57150" marR="57150" algn="ctr" defTabSz="1282700">
              <a:spcBef>
                <a:spcPts val="0"/>
              </a:spcBef>
              <a:defRPr sz="5800">
                <a:solidFill>
                  <a:srgbClr val="000000"/>
                </a:solidFill>
                <a:uFill>
                  <a:solidFill>
                    <a:srgbClr val="000000"/>
                  </a:solidFill>
                </a:uFill>
                <a:latin typeface="Gill Sans"/>
                <a:ea typeface="Gill Sans"/>
                <a:cs typeface="Gill Sans"/>
                <a:sym typeface="Gill Sans"/>
              </a:defRPr>
            </a:pPr>
            <a:endParaRPr/>
          </a:p>
        </p:txBody>
      </p:sp>
      <p:sp>
        <p:nvSpPr>
          <p:cNvPr id="620" name="Shape 620"/>
          <p:cNvSpPr/>
          <p:nvPr/>
        </p:nvSpPr>
        <p:spPr>
          <a:xfrm>
            <a:off x="3245490" y="5146799"/>
            <a:ext cx="3101840" cy="1382859"/>
          </a:xfrm>
          <a:prstGeom prst="rect">
            <a:avLst/>
          </a:prstGeom>
          <a:solidFill>
            <a:srgbClr val="FDD601"/>
          </a:solidFill>
          <a:ln w="12700">
            <a:miter lim="400000"/>
          </a:ln>
          <a:extLst>
            <a:ext uri="{C572A759-6A51-4108-AA02-DFA0A04FC94B}">
              <ma14:wrappingTextBoxFlag xmlns:ma14="http://schemas.microsoft.com/office/mac/drawingml/2011/main" xmlns="" val="1"/>
            </a:ext>
          </a:extLst>
        </p:spPr>
        <p:txBody>
          <a:bodyPr lIns="127000" tIns="127000" rIns="127000" bIns="127000" anchor="ctr"/>
          <a:lstStyle>
            <a:lvl1pPr marL="57150" marR="57150" algn="ctr" defTabSz="1282700">
              <a:spcBef>
                <a:spcPts val="0"/>
              </a:spcBef>
              <a:defRPr sz="2900">
                <a:solidFill>
                  <a:srgbClr val="000000"/>
                </a:solidFill>
                <a:uFill>
                  <a:solidFill>
                    <a:srgbClr val="000000"/>
                  </a:solidFill>
                </a:uFill>
                <a:latin typeface="Helvetica Neue Light"/>
                <a:ea typeface="Helvetica Neue Light"/>
                <a:cs typeface="Helvetica Neue Light"/>
                <a:sym typeface="Helvetica Neue Light"/>
              </a:defRPr>
            </a:lvl1pPr>
          </a:lstStyle>
          <a:p>
            <a:r>
              <a:t>Senior Design Executive</a:t>
            </a:r>
          </a:p>
        </p:txBody>
      </p:sp>
      <p:sp>
        <p:nvSpPr>
          <p:cNvPr id="621" name="Shape 621"/>
          <p:cNvSpPr/>
          <p:nvPr/>
        </p:nvSpPr>
        <p:spPr>
          <a:xfrm>
            <a:off x="3245490" y="7698044"/>
            <a:ext cx="3101840" cy="1382860"/>
          </a:xfrm>
          <a:prstGeom prst="rect">
            <a:avLst/>
          </a:prstGeom>
          <a:solidFill>
            <a:srgbClr val="FDD601"/>
          </a:solidFill>
          <a:ln w="12700">
            <a:miter lim="400000"/>
          </a:ln>
          <a:extLst>
            <a:ext uri="{C572A759-6A51-4108-AA02-DFA0A04FC94B}">
              <ma14:wrappingTextBoxFlag xmlns:ma14="http://schemas.microsoft.com/office/mac/drawingml/2011/main" xmlns="" val="1"/>
            </a:ext>
          </a:extLst>
        </p:spPr>
        <p:txBody>
          <a:bodyPr lIns="127000" tIns="127000" rIns="127000" bIns="127000" anchor="ctr"/>
          <a:lstStyle>
            <a:lvl1pPr marL="57150" marR="57150" algn="ctr" defTabSz="1282700">
              <a:spcBef>
                <a:spcPts val="0"/>
              </a:spcBef>
              <a:defRPr sz="2900">
                <a:solidFill>
                  <a:srgbClr val="000000"/>
                </a:solidFill>
                <a:uFill>
                  <a:solidFill>
                    <a:srgbClr val="000000"/>
                  </a:solidFill>
                </a:uFill>
                <a:latin typeface="Helvetica Neue Light"/>
                <a:ea typeface="Helvetica Neue Light"/>
                <a:cs typeface="Helvetica Neue Light"/>
                <a:sym typeface="Helvetica Neue Light"/>
              </a:defRPr>
            </a:lvl1pPr>
          </a:lstStyle>
          <a:p>
            <a:r>
              <a:t>Program Lead</a:t>
            </a:r>
          </a:p>
        </p:txBody>
      </p:sp>
      <p:sp>
        <p:nvSpPr>
          <p:cNvPr id="622" name="Shape 622"/>
          <p:cNvSpPr/>
          <p:nvPr/>
        </p:nvSpPr>
        <p:spPr>
          <a:xfrm>
            <a:off x="13166097" y="7698044"/>
            <a:ext cx="3101840" cy="1382860"/>
          </a:xfrm>
          <a:prstGeom prst="rect">
            <a:avLst/>
          </a:prstGeom>
          <a:solidFill>
            <a:srgbClr val="FDD601"/>
          </a:solidFill>
          <a:ln w="12700">
            <a:miter lim="400000"/>
          </a:ln>
          <a:extLst>
            <a:ext uri="{C572A759-6A51-4108-AA02-DFA0A04FC94B}">
              <ma14:wrappingTextBoxFlag xmlns:ma14="http://schemas.microsoft.com/office/mac/drawingml/2011/main" xmlns="" val="1"/>
            </a:ext>
          </a:extLst>
        </p:spPr>
        <p:txBody>
          <a:bodyPr lIns="127000" tIns="127000" rIns="127000" bIns="127000" anchor="ctr"/>
          <a:lstStyle>
            <a:lvl1pPr marL="57150" marR="57150" algn="ctr" defTabSz="1282700">
              <a:spcBef>
                <a:spcPts val="0"/>
              </a:spcBef>
              <a:defRPr sz="2900">
                <a:solidFill>
                  <a:srgbClr val="000000"/>
                </a:solidFill>
                <a:uFill>
                  <a:solidFill>
                    <a:srgbClr val="000000"/>
                  </a:solidFill>
                </a:uFill>
                <a:latin typeface="Helvetica Neue Light"/>
                <a:ea typeface="Helvetica Neue Light"/>
                <a:cs typeface="Helvetica Neue Light"/>
                <a:sym typeface="Helvetica Neue Light"/>
              </a:defRPr>
            </a:lvl1pPr>
          </a:lstStyle>
          <a:p>
            <a:r>
              <a:t>Design Practice Lead</a:t>
            </a:r>
          </a:p>
        </p:txBody>
      </p:sp>
      <p:sp>
        <p:nvSpPr>
          <p:cNvPr id="623" name="Shape 623"/>
          <p:cNvSpPr/>
          <p:nvPr/>
        </p:nvSpPr>
        <p:spPr>
          <a:xfrm>
            <a:off x="9629027" y="10701190"/>
            <a:ext cx="8191106" cy="1"/>
          </a:xfrm>
          <a:prstGeom prst="line">
            <a:avLst/>
          </a:prstGeom>
          <a:ln w="50800">
            <a:solidFill>
              <a:srgbClr val="DCDEE0"/>
            </a:solidFill>
          </a:ln>
        </p:spPr>
        <p:txBody>
          <a:bodyPr lIns="0" tIns="0" rIns="0" bIns="0"/>
          <a:lstStyle/>
          <a:p>
            <a:pPr marL="57150" marR="57150" algn="ctr" defTabSz="1282700">
              <a:spcBef>
                <a:spcPts val="0"/>
              </a:spcBef>
              <a:defRPr sz="5800">
                <a:solidFill>
                  <a:srgbClr val="000000"/>
                </a:solidFill>
                <a:uFill>
                  <a:solidFill>
                    <a:srgbClr val="000000"/>
                  </a:solidFill>
                </a:uFill>
                <a:latin typeface="Gill Sans"/>
                <a:ea typeface="Gill Sans"/>
                <a:cs typeface="Gill Sans"/>
                <a:sym typeface="Gill Sans"/>
              </a:defRPr>
            </a:pPr>
            <a:endParaRPr/>
          </a:p>
        </p:txBody>
      </p:sp>
      <p:sp>
        <p:nvSpPr>
          <p:cNvPr id="624" name="Shape 624"/>
          <p:cNvSpPr/>
          <p:nvPr/>
        </p:nvSpPr>
        <p:spPr>
          <a:xfrm flipV="1">
            <a:off x="14042078" y="9074650"/>
            <a:ext cx="1" cy="1643306"/>
          </a:xfrm>
          <a:prstGeom prst="line">
            <a:avLst/>
          </a:prstGeom>
          <a:ln w="50800">
            <a:solidFill>
              <a:srgbClr val="DCDEE0"/>
            </a:solidFill>
          </a:ln>
        </p:spPr>
        <p:txBody>
          <a:bodyPr lIns="0" tIns="0" rIns="0" bIns="0"/>
          <a:lstStyle/>
          <a:p>
            <a:pPr marL="57150" marR="57150" algn="ctr" defTabSz="1282700">
              <a:spcBef>
                <a:spcPts val="0"/>
              </a:spcBef>
              <a:defRPr sz="5800">
                <a:solidFill>
                  <a:srgbClr val="000000"/>
                </a:solidFill>
                <a:uFill>
                  <a:solidFill>
                    <a:srgbClr val="000000"/>
                  </a:solidFill>
                </a:uFill>
                <a:latin typeface="Gill Sans"/>
                <a:ea typeface="Gill Sans"/>
                <a:cs typeface="Gill Sans"/>
                <a:sym typeface="Gill Sans"/>
              </a:defRPr>
            </a:pPr>
            <a:endParaRPr/>
          </a:p>
        </p:txBody>
      </p:sp>
      <p:sp>
        <p:nvSpPr>
          <p:cNvPr id="625" name="Shape 625"/>
          <p:cNvSpPr/>
          <p:nvPr/>
        </p:nvSpPr>
        <p:spPr>
          <a:xfrm>
            <a:off x="9629027" y="10894661"/>
            <a:ext cx="3101840" cy="1382859"/>
          </a:xfrm>
          <a:prstGeom prst="rect">
            <a:avLst/>
          </a:prstGeom>
          <a:solidFill>
            <a:srgbClr val="FDD601"/>
          </a:solidFill>
          <a:ln w="12700">
            <a:miter lim="400000"/>
          </a:ln>
          <a:extLst>
            <a:ext uri="{C572A759-6A51-4108-AA02-DFA0A04FC94B}">
              <ma14:wrappingTextBoxFlag xmlns:ma14="http://schemas.microsoft.com/office/mac/drawingml/2011/main" xmlns="" val="1"/>
            </a:ext>
          </a:extLst>
        </p:spPr>
        <p:txBody>
          <a:bodyPr lIns="127000" tIns="127000" rIns="127000" bIns="127000" anchor="ctr"/>
          <a:lstStyle>
            <a:lvl1pPr marL="57150" marR="57150" algn="ctr" defTabSz="1282700">
              <a:spcBef>
                <a:spcPts val="0"/>
              </a:spcBef>
              <a:defRPr sz="2900">
                <a:solidFill>
                  <a:srgbClr val="000000"/>
                </a:solidFill>
                <a:uFill>
                  <a:solidFill>
                    <a:srgbClr val="000000"/>
                  </a:solidFill>
                </a:uFill>
                <a:latin typeface="Helvetica Neue Light"/>
                <a:ea typeface="Helvetica Neue Light"/>
                <a:cs typeface="Helvetica Neue Light"/>
                <a:sym typeface="Helvetica Neue Light"/>
              </a:defRPr>
            </a:lvl1pPr>
          </a:lstStyle>
          <a:p>
            <a:r>
              <a:t>Education and Activation</a:t>
            </a:r>
          </a:p>
        </p:txBody>
      </p:sp>
      <p:sp>
        <p:nvSpPr>
          <p:cNvPr id="626" name="Shape 626"/>
          <p:cNvSpPr/>
          <p:nvPr/>
        </p:nvSpPr>
        <p:spPr>
          <a:xfrm>
            <a:off x="14718292" y="10894661"/>
            <a:ext cx="3101840" cy="1382859"/>
          </a:xfrm>
          <a:prstGeom prst="rect">
            <a:avLst/>
          </a:prstGeom>
          <a:solidFill>
            <a:srgbClr val="FDD601"/>
          </a:solidFill>
          <a:ln w="12700">
            <a:miter lim="400000"/>
          </a:ln>
          <a:extLst>
            <a:ext uri="{C572A759-6A51-4108-AA02-DFA0A04FC94B}">
              <ma14:wrappingTextBoxFlag xmlns:ma14="http://schemas.microsoft.com/office/mac/drawingml/2011/main" xmlns="" val="1"/>
            </a:ext>
          </a:extLst>
        </p:spPr>
        <p:txBody>
          <a:bodyPr lIns="127000" tIns="127000" rIns="127000" bIns="127000" anchor="ctr"/>
          <a:lstStyle>
            <a:lvl1pPr marL="57150" marR="57150" algn="ctr" defTabSz="1282700">
              <a:spcBef>
                <a:spcPts val="0"/>
              </a:spcBef>
              <a:defRPr sz="2900">
                <a:solidFill>
                  <a:srgbClr val="000000"/>
                </a:solidFill>
                <a:uFill>
                  <a:solidFill>
                    <a:srgbClr val="000000"/>
                  </a:solidFill>
                </a:uFill>
                <a:latin typeface="Helvetica Neue Light"/>
                <a:ea typeface="Helvetica Neue Light"/>
                <a:cs typeface="Helvetica Neue Light"/>
                <a:sym typeface="Helvetica Neue Light"/>
              </a:defRPr>
            </a:lvl1pPr>
          </a:lstStyle>
          <a:p>
            <a:r>
              <a:t>Design Practice Development</a:t>
            </a:r>
          </a:p>
        </p:txBody>
      </p:sp>
      <p:sp>
        <p:nvSpPr>
          <p:cNvPr id="627" name="Shape 627"/>
          <p:cNvSpPr/>
          <p:nvPr/>
        </p:nvSpPr>
        <p:spPr>
          <a:xfrm>
            <a:off x="8205793" y="7698044"/>
            <a:ext cx="3101840" cy="1382860"/>
          </a:xfrm>
          <a:prstGeom prst="rect">
            <a:avLst/>
          </a:prstGeom>
          <a:solidFill>
            <a:srgbClr val="FDD601"/>
          </a:solidFill>
          <a:ln w="12700">
            <a:miter lim="400000"/>
          </a:ln>
          <a:extLst>
            <a:ext uri="{C572A759-6A51-4108-AA02-DFA0A04FC94B}">
              <ma14:wrappingTextBoxFlag xmlns:ma14="http://schemas.microsoft.com/office/mac/drawingml/2011/main" xmlns="" val="1"/>
            </a:ext>
          </a:extLst>
        </p:spPr>
        <p:txBody>
          <a:bodyPr lIns="127000" tIns="127000" rIns="127000" bIns="127000" anchor="ctr"/>
          <a:lstStyle>
            <a:lvl1pPr marL="57150" marR="57150" algn="ctr" defTabSz="1282700">
              <a:spcBef>
                <a:spcPts val="0"/>
              </a:spcBef>
              <a:defRPr sz="2900">
                <a:solidFill>
                  <a:srgbClr val="000000"/>
                </a:solidFill>
                <a:uFill>
                  <a:solidFill>
                    <a:srgbClr val="000000"/>
                  </a:solidFill>
                </a:uFill>
                <a:latin typeface="Helvetica Neue Light"/>
                <a:ea typeface="Helvetica Neue Light"/>
                <a:cs typeface="Helvetica Neue Light"/>
                <a:sym typeface="Helvetica Neue Light"/>
              </a:defRPr>
            </a:lvl1pPr>
          </a:lstStyle>
          <a:p>
            <a:r>
              <a:t>Talent Lead</a:t>
            </a:r>
          </a:p>
        </p:txBody>
      </p:sp>
      <p:sp>
        <p:nvSpPr>
          <p:cNvPr id="628" name="Shape 628"/>
          <p:cNvSpPr/>
          <p:nvPr/>
        </p:nvSpPr>
        <p:spPr>
          <a:xfrm>
            <a:off x="18126399" y="7698044"/>
            <a:ext cx="3101839" cy="1382860"/>
          </a:xfrm>
          <a:prstGeom prst="rect">
            <a:avLst/>
          </a:prstGeom>
          <a:solidFill>
            <a:srgbClr val="FDD601"/>
          </a:solidFill>
          <a:ln w="12700">
            <a:miter lim="400000"/>
          </a:ln>
          <a:extLst>
            <a:ext uri="{C572A759-6A51-4108-AA02-DFA0A04FC94B}">
              <ma14:wrappingTextBoxFlag xmlns:ma14="http://schemas.microsoft.com/office/mac/drawingml/2011/main" xmlns="" val="1"/>
            </a:ext>
          </a:extLst>
        </p:spPr>
        <p:txBody>
          <a:bodyPr lIns="127000" tIns="127000" rIns="127000" bIns="127000" anchor="ctr"/>
          <a:lstStyle>
            <a:lvl1pPr marL="57150" marR="57150" algn="ctr" defTabSz="1282700">
              <a:spcBef>
                <a:spcPts val="0"/>
              </a:spcBef>
              <a:defRPr sz="2900">
                <a:solidFill>
                  <a:srgbClr val="000000"/>
                </a:solidFill>
                <a:uFill>
                  <a:solidFill>
                    <a:srgbClr val="000000"/>
                  </a:solidFill>
                </a:uFill>
                <a:latin typeface="Helvetica Neue Light"/>
                <a:ea typeface="Helvetica Neue Light"/>
                <a:cs typeface="Helvetica Neue Light"/>
                <a:sym typeface="Helvetica Neue Light"/>
              </a:defRPr>
            </a:lvl1pPr>
          </a:lstStyle>
          <a:p>
            <a:r>
              <a:t>Studios Lead</a:t>
            </a:r>
          </a:p>
        </p:txBody>
      </p:sp>
      <p:sp>
        <p:nvSpPr>
          <p:cNvPr id="629" name="Shape 629"/>
          <p:cNvSpPr/>
          <p:nvPr/>
        </p:nvSpPr>
        <p:spPr>
          <a:xfrm flipV="1">
            <a:off x="4312967" y="3973063"/>
            <a:ext cx="1" cy="1173737"/>
          </a:xfrm>
          <a:prstGeom prst="line">
            <a:avLst/>
          </a:prstGeom>
          <a:ln w="38100" cap="rnd">
            <a:solidFill>
              <a:srgbClr val="000000"/>
            </a:solidFill>
            <a:custDash>
              <a:ds d="100000" sp="200000"/>
            </a:custDash>
            <a:miter lim="400000"/>
          </a:ln>
        </p:spPr>
        <p:txBody>
          <a:bodyPr lIns="0" tIns="0" rIns="0" bIns="0"/>
          <a:lstStyle/>
          <a:p>
            <a:pPr marL="57150" marR="57150" algn="ctr" defTabSz="1282700">
              <a:spcBef>
                <a:spcPts val="0"/>
              </a:spcBef>
              <a:defRPr sz="5800">
                <a:solidFill>
                  <a:srgbClr val="000000"/>
                </a:solidFill>
                <a:uFill>
                  <a:solidFill>
                    <a:srgbClr val="000000"/>
                  </a:solidFill>
                </a:uFill>
                <a:latin typeface="Gill Sans"/>
                <a:ea typeface="Gill Sans"/>
                <a:cs typeface="Gill Sans"/>
                <a:sym typeface="Gill Sans"/>
              </a:defRPr>
            </a:pPr>
            <a:endParaRPr/>
          </a:p>
        </p:txBody>
      </p:sp>
      <p:sp>
        <p:nvSpPr>
          <p:cNvPr id="630" name="Shape 630"/>
          <p:cNvSpPr/>
          <p:nvPr/>
        </p:nvSpPr>
        <p:spPr>
          <a:xfrm>
            <a:off x="3245490" y="2595553"/>
            <a:ext cx="3101840" cy="1382859"/>
          </a:xfrm>
          <a:prstGeom prst="rect">
            <a:avLst/>
          </a:prstGeom>
          <a:solidFill>
            <a:srgbClr val="FDD601"/>
          </a:solidFill>
          <a:ln w="12700">
            <a:miter lim="400000"/>
          </a:ln>
          <a:extLst>
            <a:ext uri="{C572A759-6A51-4108-AA02-DFA0A04FC94B}">
              <ma14:wrappingTextBoxFlag xmlns:ma14="http://schemas.microsoft.com/office/mac/drawingml/2011/main" xmlns="" val="1"/>
            </a:ext>
          </a:extLst>
        </p:spPr>
        <p:txBody>
          <a:bodyPr lIns="127000" tIns="127000" rIns="127000" bIns="127000" anchor="ctr"/>
          <a:lstStyle>
            <a:lvl1pPr marL="57150" marR="57150" algn="ctr" defTabSz="1282700">
              <a:spcBef>
                <a:spcPts val="0"/>
              </a:spcBef>
              <a:defRPr sz="2900">
                <a:solidFill>
                  <a:srgbClr val="000000"/>
                </a:solidFill>
                <a:uFill>
                  <a:solidFill>
                    <a:srgbClr val="000000"/>
                  </a:solidFill>
                </a:uFill>
                <a:latin typeface="Helvetica Neue Light"/>
                <a:ea typeface="Helvetica Neue Light"/>
                <a:cs typeface="Helvetica Neue Light"/>
                <a:sym typeface="Helvetica Neue Light"/>
              </a:defRPr>
            </a:lvl1pPr>
          </a:lstStyle>
          <a:p>
            <a:r>
              <a:t>CEO</a:t>
            </a:r>
          </a:p>
        </p:txBody>
      </p:sp>
      <p:sp>
        <p:nvSpPr>
          <p:cNvPr id="631" name="Shape 631"/>
          <p:cNvSpPr/>
          <p:nvPr/>
        </p:nvSpPr>
        <p:spPr>
          <a:xfrm>
            <a:off x="1550302" y="1154630"/>
            <a:ext cx="14373353" cy="70916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4000" b="1">
                <a:solidFill>
                  <a:srgbClr val="000000"/>
                </a:solidFill>
                <a:latin typeface="+mj-lt"/>
                <a:ea typeface="+mj-ea"/>
                <a:cs typeface="+mj-cs"/>
                <a:sym typeface="Helvetica Neue"/>
              </a:defRPr>
            </a:lvl1pPr>
          </a:lstStyle>
          <a:p>
            <a:r>
              <a:t>Use simple shapes and bold IBM colors to show structures</a:t>
            </a:r>
          </a:p>
        </p:txBody>
      </p:sp>
      <p:sp>
        <p:nvSpPr>
          <p:cNvPr id="632" name="Shape 632"/>
          <p:cNvSpPr/>
          <p:nvPr/>
        </p:nvSpPr>
        <p:spPr>
          <a:xfrm>
            <a:off x="1612900" y="907563"/>
            <a:ext cx="1141102" cy="1"/>
          </a:xfrm>
          <a:prstGeom prst="line">
            <a:avLst/>
          </a:prstGeom>
          <a:ln w="508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pic>
        <p:nvPicPr>
          <p:cNvPr id="633"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
        <p:nvSpPr>
          <p:cNvPr id="634" name="Shape 634"/>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635"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p:nvPr/>
        </p:nvSpPr>
        <p:spPr>
          <a:xfrm>
            <a:off x="3228415" y="3609776"/>
            <a:ext cx="3296048" cy="3296048"/>
          </a:xfrm>
          <a:prstGeom prst="ellipse">
            <a:avLst/>
          </a:prstGeom>
          <a:solidFill>
            <a:srgbClr val="FDD601"/>
          </a:solidFill>
          <a:ln w="12700">
            <a:miter lim="400000"/>
          </a:ln>
        </p:spPr>
        <p:txBody>
          <a:bodyPr lIns="50800" tIns="50800" rIns="50800" bIns="50800" anchor="ctr"/>
          <a:lstStyle/>
          <a:p>
            <a:pPr algn="ctr">
              <a:spcBef>
                <a:spcPts val="0"/>
              </a:spcBef>
              <a:defRPr sz="3200">
                <a:latin typeface="+mn-lt"/>
                <a:ea typeface="+mn-ea"/>
                <a:cs typeface="+mn-cs"/>
                <a:sym typeface="Helvetica Light"/>
              </a:defRPr>
            </a:pPr>
            <a:endParaRPr/>
          </a:p>
        </p:txBody>
      </p:sp>
      <p:sp>
        <p:nvSpPr>
          <p:cNvPr id="638" name="Shape 638"/>
          <p:cNvSpPr/>
          <p:nvPr/>
        </p:nvSpPr>
        <p:spPr>
          <a:xfrm>
            <a:off x="1550302" y="1154630"/>
            <a:ext cx="14373353" cy="70916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4000" b="1">
                <a:solidFill>
                  <a:srgbClr val="000000"/>
                </a:solidFill>
                <a:latin typeface="+mj-lt"/>
                <a:ea typeface="+mj-ea"/>
                <a:cs typeface="+mj-cs"/>
                <a:sym typeface="Helvetica Neue"/>
              </a:defRPr>
            </a:lvl1pPr>
          </a:lstStyle>
          <a:p>
            <a:r>
              <a:t>Use simple shapes and bold IBM colors to show structures</a:t>
            </a:r>
          </a:p>
        </p:txBody>
      </p:sp>
      <p:sp>
        <p:nvSpPr>
          <p:cNvPr id="639" name="Shape 639"/>
          <p:cNvSpPr/>
          <p:nvPr/>
        </p:nvSpPr>
        <p:spPr>
          <a:xfrm>
            <a:off x="2409844" y="7752784"/>
            <a:ext cx="4933189" cy="7338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defRPr sz="4200" b="1">
                <a:solidFill>
                  <a:srgbClr val="000000"/>
                </a:solidFill>
                <a:latin typeface="+mj-lt"/>
                <a:ea typeface="+mj-ea"/>
                <a:cs typeface="+mj-cs"/>
                <a:sym typeface="Helvetica Neue"/>
              </a:defRPr>
            </a:lvl1pPr>
          </a:lstStyle>
          <a:p>
            <a:r>
              <a:t>People</a:t>
            </a:r>
          </a:p>
        </p:txBody>
      </p:sp>
      <p:pic>
        <p:nvPicPr>
          <p:cNvPr id="640" name="pasted-image.pdf"/>
          <p:cNvPicPr>
            <a:picLocks noChangeAspect="1"/>
          </p:cNvPicPr>
          <p:nvPr/>
        </p:nvPicPr>
        <p:blipFill>
          <a:blip r:embed="rId2">
            <a:extLst/>
          </a:blip>
          <a:stretch>
            <a:fillRect/>
          </a:stretch>
        </p:blipFill>
        <p:spPr>
          <a:xfrm>
            <a:off x="4165238" y="4521200"/>
            <a:ext cx="1422401" cy="1422400"/>
          </a:xfrm>
          <a:prstGeom prst="rect">
            <a:avLst/>
          </a:prstGeom>
          <a:ln w="12700">
            <a:miter lim="400000"/>
          </a:ln>
        </p:spPr>
      </p:pic>
      <p:sp>
        <p:nvSpPr>
          <p:cNvPr id="641" name="Shape 641"/>
          <p:cNvSpPr/>
          <p:nvPr/>
        </p:nvSpPr>
        <p:spPr>
          <a:xfrm>
            <a:off x="17859537" y="3609776"/>
            <a:ext cx="3296048" cy="3296048"/>
          </a:xfrm>
          <a:prstGeom prst="ellipse">
            <a:avLst/>
          </a:prstGeom>
          <a:solidFill>
            <a:srgbClr val="FDD601"/>
          </a:solidFill>
          <a:ln w="12700">
            <a:miter lim="400000"/>
          </a:ln>
        </p:spPr>
        <p:txBody>
          <a:bodyPr lIns="50800" tIns="50800" rIns="50800" bIns="50800" anchor="ctr"/>
          <a:lstStyle/>
          <a:p>
            <a:pPr algn="ctr">
              <a:spcBef>
                <a:spcPts val="0"/>
              </a:spcBef>
              <a:defRPr sz="3200">
                <a:latin typeface="+mn-lt"/>
                <a:ea typeface="+mn-ea"/>
                <a:cs typeface="+mn-cs"/>
                <a:sym typeface="Helvetica Light"/>
              </a:defRPr>
            </a:pPr>
            <a:endParaRPr/>
          </a:p>
        </p:txBody>
      </p:sp>
      <p:pic>
        <p:nvPicPr>
          <p:cNvPr id="642" name="pasted-image.pdf"/>
          <p:cNvPicPr>
            <a:picLocks noChangeAspect="1"/>
          </p:cNvPicPr>
          <p:nvPr/>
        </p:nvPicPr>
        <p:blipFill>
          <a:blip r:embed="rId3">
            <a:extLst/>
          </a:blip>
          <a:stretch>
            <a:fillRect/>
          </a:stretch>
        </p:blipFill>
        <p:spPr>
          <a:xfrm>
            <a:off x="18624632" y="4669180"/>
            <a:ext cx="1765859" cy="1177240"/>
          </a:xfrm>
          <a:prstGeom prst="rect">
            <a:avLst/>
          </a:prstGeom>
          <a:ln w="12700">
            <a:miter lim="400000"/>
          </a:ln>
        </p:spPr>
      </p:pic>
      <p:sp>
        <p:nvSpPr>
          <p:cNvPr id="643" name="Shape 643"/>
          <p:cNvSpPr/>
          <p:nvPr/>
        </p:nvSpPr>
        <p:spPr>
          <a:xfrm>
            <a:off x="7995394" y="4889498"/>
            <a:ext cx="808688" cy="13716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defRPr sz="10000" b="1">
                <a:solidFill>
                  <a:srgbClr val="000000"/>
                </a:solidFill>
                <a:latin typeface="Helvetica Neue for IBM"/>
                <a:ea typeface="Helvetica Neue for IBM"/>
                <a:cs typeface="Helvetica Neue for IBM"/>
                <a:sym typeface="Helvetica Neue for IBM"/>
              </a:defRPr>
            </a:lvl1pPr>
          </a:lstStyle>
          <a:p>
            <a:r>
              <a:t>+</a:t>
            </a:r>
          </a:p>
        </p:txBody>
      </p:sp>
      <p:sp>
        <p:nvSpPr>
          <p:cNvPr id="644" name="Shape 644"/>
          <p:cNvSpPr/>
          <p:nvPr/>
        </p:nvSpPr>
        <p:spPr>
          <a:xfrm>
            <a:off x="15494054" y="4889498"/>
            <a:ext cx="808688" cy="13716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defRPr sz="10000" b="1">
                <a:solidFill>
                  <a:srgbClr val="000000"/>
                </a:solidFill>
                <a:latin typeface="Helvetica Neue for IBM"/>
                <a:ea typeface="Helvetica Neue for IBM"/>
                <a:cs typeface="Helvetica Neue for IBM"/>
                <a:sym typeface="Helvetica Neue for IBM"/>
              </a:defRPr>
            </a:lvl1pPr>
          </a:lstStyle>
          <a:p>
            <a:r>
              <a:t>+</a:t>
            </a:r>
          </a:p>
        </p:txBody>
      </p:sp>
      <p:sp>
        <p:nvSpPr>
          <p:cNvPr id="645" name="Shape 645"/>
          <p:cNvSpPr/>
          <p:nvPr/>
        </p:nvSpPr>
        <p:spPr>
          <a:xfrm>
            <a:off x="17040967" y="7752784"/>
            <a:ext cx="4933189" cy="7338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defRPr sz="4200" b="1">
                <a:solidFill>
                  <a:srgbClr val="000000"/>
                </a:solidFill>
                <a:latin typeface="+mj-lt"/>
                <a:ea typeface="+mj-ea"/>
                <a:cs typeface="+mj-cs"/>
                <a:sym typeface="Helvetica Neue"/>
              </a:defRPr>
            </a:lvl1pPr>
          </a:lstStyle>
          <a:p>
            <a:r>
              <a:t>Places</a:t>
            </a:r>
          </a:p>
        </p:txBody>
      </p:sp>
      <p:sp>
        <p:nvSpPr>
          <p:cNvPr id="646" name="Shape 646"/>
          <p:cNvSpPr/>
          <p:nvPr/>
        </p:nvSpPr>
        <p:spPr>
          <a:xfrm>
            <a:off x="2407823" y="8667184"/>
            <a:ext cx="4937231" cy="24273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ctr">
              <a:spcBef>
                <a:spcPts val="2000"/>
              </a:spcBef>
              <a:defRPr sz="3000">
                <a:solidFill>
                  <a:srgbClr val="000000"/>
                </a:solidFill>
                <a:latin typeface="Helvetica Neue Light"/>
                <a:ea typeface="Helvetica Neue Light"/>
                <a:cs typeface="Helvetica Neue Light"/>
                <a:sym typeface="Helvetica Neue Light"/>
              </a:defRPr>
            </a:pPr>
            <a:r>
              <a:t>Critical program leaders</a:t>
            </a:r>
          </a:p>
          <a:p>
            <a:pPr algn="ctr">
              <a:spcBef>
                <a:spcPts val="2000"/>
              </a:spcBef>
              <a:defRPr sz="3000">
                <a:solidFill>
                  <a:srgbClr val="000000"/>
                </a:solidFill>
                <a:latin typeface="Helvetica Neue Light"/>
                <a:ea typeface="Helvetica Neue Light"/>
                <a:cs typeface="Helvetica Neue Light"/>
                <a:sym typeface="Helvetica Neue Light"/>
              </a:defRPr>
            </a:pPr>
            <a:r>
              <a:t>Executive sponsorship</a:t>
            </a:r>
          </a:p>
          <a:p>
            <a:pPr algn="ctr">
              <a:spcBef>
                <a:spcPts val="2000"/>
              </a:spcBef>
              <a:defRPr sz="3000">
                <a:solidFill>
                  <a:srgbClr val="000000"/>
                </a:solidFill>
                <a:latin typeface="Helvetica Neue Light"/>
                <a:ea typeface="Helvetica Neue Light"/>
                <a:cs typeface="Helvetica Neue Light"/>
                <a:sym typeface="Helvetica Neue Light"/>
              </a:defRPr>
            </a:pPr>
            <a:r>
              <a:t>The right ratio of designers for your organization</a:t>
            </a:r>
          </a:p>
        </p:txBody>
      </p:sp>
      <p:sp>
        <p:nvSpPr>
          <p:cNvPr id="647" name="Shape 647"/>
          <p:cNvSpPr/>
          <p:nvPr/>
        </p:nvSpPr>
        <p:spPr>
          <a:xfrm>
            <a:off x="10543976" y="3609776"/>
            <a:ext cx="3296048" cy="3296048"/>
          </a:xfrm>
          <a:prstGeom prst="ellipse">
            <a:avLst/>
          </a:prstGeom>
          <a:solidFill>
            <a:srgbClr val="FDD601"/>
          </a:solidFill>
          <a:ln w="12700">
            <a:miter lim="400000"/>
          </a:ln>
        </p:spPr>
        <p:txBody>
          <a:bodyPr lIns="50800" tIns="50800" rIns="50800" bIns="50800" anchor="ctr"/>
          <a:lstStyle/>
          <a:p>
            <a:pPr algn="ctr">
              <a:spcBef>
                <a:spcPts val="0"/>
              </a:spcBef>
              <a:defRPr sz="3200">
                <a:latin typeface="+mn-lt"/>
                <a:ea typeface="+mn-ea"/>
                <a:cs typeface="+mn-cs"/>
                <a:sym typeface="Helvetica Light"/>
              </a:defRPr>
            </a:pPr>
            <a:endParaRPr/>
          </a:p>
        </p:txBody>
      </p:sp>
      <p:pic>
        <p:nvPicPr>
          <p:cNvPr id="648" name="pasted-image.pdf"/>
          <p:cNvPicPr>
            <a:picLocks noChangeAspect="1"/>
          </p:cNvPicPr>
          <p:nvPr/>
        </p:nvPicPr>
        <p:blipFill>
          <a:blip r:embed="rId4">
            <a:extLst/>
          </a:blip>
          <a:stretch>
            <a:fillRect/>
          </a:stretch>
        </p:blipFill>
        <p:spPr>
          <a:xfrm>
            <a:off x="11211836" y="4797245"/>
            <a:ext cx="1960328" cy="921110"/>
          </a:xfrm>
          <a:prstGeom prst="rect">
            <a:avLst/>
          </a:prstGeom>
          <a:ln w="12700">
            <a:miter lim="400000"/>
          </a:ln>
        </p:spPr>
      </p:pic>
      <p:sp>
        <p:nvSpPr>
          <p:cNvPr id="649" name="Shape 649"/>
          <p:cNvSpPr/>
          <p:nvPr/>
        </p:nvSpPr>
        <p:spPr>
          <a:xfrm>
            <a:off x="9725405" y="7752784"/>
            <a:ext cx="4933189" cy="7338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defRPr sz="4200" b="1">
                <a:solidFill>
                  <a:srgbClr val="000000"/>
                </a:solidFill>
                <a:latin typeface="+mj-lt"/>
                <a:ea typeface="+mj-ea"/>
                <a:cs typeface="+mj-cs"/>
                <a:sym typeface="Helvetica Neue"/>
              </a:defRPr>
            </a:lvl1pPr>
          </a:lstStyle>
          <a:p>
            <a:r>
              <a:t>Practices</a:t>
            </a:r>
          </a:p>
        </p:txBody>
      </p:sp>
      <p:sp>
        <p:nvSpPr>
          <p:cNvPr id="650" name="Shape 650"/>
          <p:cNvSpPr/>
          <p:nvPr/>
        </p:nvSpPr>
        <p:spPr>
          <a:xfrm>
            <a:off x="9723384" y="8667184"/>
            <a:ext cx="4937232" cy="28845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ctr">
              <a:spcBef>
                <a:spcPts val="2000"/>
              </a:spcBef>
              <a:defRPr sz="3000">
                <a:solidFill>
                  <a:srgbClr val="000000"/>
                </a:solidFill>
                <a:latin typeface="Helvetica Neue Light"/>
                <a:ea typeface="Helvetica Neue Light"/>
                <a:cs typeface="Helvetica Neue Light"/>
                <a:sym typeface="Helvetica Neue Light"/>
              </a:defRPr>
            </a:pPr>
            <a:r>
              <a:t>The right approach for your business</a:t>
            </a:r>
          </a:p>
          <a:p>
            <a:pPr algn="ctr">
              <a:spcBef>
                <a:spcPts val="2000"/>
              </a:spcBef>
              <a:defRPr sz="3000">
                <a:solidFill>
                  <a:srgbClr val="000000"/>
                </a:solidFill>
                <a:latin typeface="Helvetica Neue Light"/>
                <a:ea typeface="Helvetica Neue Light"/>
                <a:cs typeface="Helvetica Neue Light"/>
                <a:sym typeface="Helvetica Neue Light"/>
              </a:defRPr>
            </a:pPr>
            <a:r>
              <a:t>Your own design language</a:t>
            </a:r>
          </a:p>
          <a:p>
            <a:pPr algn="ctr">
              <a:spcBef>
                <a:spcPts val="2000"/>
              </a:spcBef>
              <a:defRPr sz="3000">
                <a:solidFill>
                  <a:srgbClr val="000000"/>
                </a:solidFill>
                <a:latin typeface="Helvetica Neue Light"/>
                <a:ea typeface="Helvetica Neue Light"/>
                <a:cs typeface="Helvetica Neue Light"/>
                <a:sym typeface="Helvetica Neue Light"/>
              </a:defRPr>
            </a:pPr>
            <a:r>
              <a:t>Your own internal training strategy</a:t>
            </a:r>
          </a:p>
        </p:txBody>
      </p:sp>
      <p:sp>
        <p:nvSpPr>
          <p:cNvPr id="651" name="Shape 651"/>
          <p:cNvSpPr/>
          <p:nvPr/>
        </p:nvSpPr>
        <p:spPr>
          <a:xfrm>
            <a:off x="17130591" y="8667184"/>
            <a:ext cx="4937232" cy="19701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ctr">
              <a:spcBef>
                <a:spcPts val="2000"/>
              </a:spcBef>
              <a:defRPr sz="3000">
                <a:solidFill>
                  <a:srgbClr val="000000"/>
                </a:solidFill>
                <a:latin typeface="Helvetica Neue Light"/>
                <a:ea typeface="Helvetica Neue Light"/>
                <a:cs typeface="Helvetica Neue Light"/>
                <a:sym typeface="Helvetica Neue Light"/>
              </a:defRPr>
            </a:pPr>
            <a:r>
              <a:t>Inspirational design spaces</a:t>
            </a:r>
          </a:p>
          <a:p>
            <a:pPr algn="ctr">
              <a:spcBef>
                <a:spcPts val="2000"/>
              </a:spcBef>
              <a:defRPr sz="3000">
                <a:solidFill>
                  <a:srgbClr val="000000"/>
                </a:solidFill>
                <a:latin typeface="Helvetica Neue Light"/>
                <a:ea typeface="Helvetica Neue Light"/>
                <a:cs typeface="Helvetica Neue Light"/>
                <a:sym typeface="Helvetica Neue Light"/>
              </a:defRPr>
            </a:pPr>
            <a:r>
              <a:t>Collaboration spaces</a:t>
            </a:r>
          </a:p>
          <a:p>
            <a:pPr algn="ctr">
              <a:spcBef>
                <a:spcPts val="2000"/>
              </a:spcBef>
              <a:defRPr sz="3000">
                <a:solidFill>
                  <a:srgbClr val="000000"/>
                </a:solidFill>
                <a:latin typeface="Helvetica Neue Light"/>
                <a:ea typeface="Helvetica Neue Light"/>
                <a:cs typeface="Helvetica Neue Light"/>
                <a:sym typeface="Helvetica Neue Light"/>
              </a:defRPr>
            </a:pPr>
            <a:r>
              <a:t>A design community</a:t>
            </a:r>
          </a:p>
        </p:txBody>
      </p:sp>
      <p:sp>
        <p:nvSpPr>
          <p:cNvPr id="652" name="Shape 652"/>
          <p:cNvSpPr/>
          <p:nvPr/>
        </p:nvSpPr>
        <p:spPr>
          <a:xfrm>
            <a:off x="1612900" y="907563"/>
            <a:ext cx="1141102" cy="1"/>
          </a:xfrm>
          <a:prstGeom prst="line">
            <a:avLst/>
          </a:prstGeom>
          <a:ln w="508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653" name="Shape 653"/>
          <p:cNvSpPr/>
          <p:nvPr/>
        </p:nvSpPr>
        <p:spPr>
          <a:xfrm>
            <a:off x="9725405" y="8514784"/>
            <a:ext cx="4933189" cy="629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defRPr sz="4200" b="1">
                <a:solidFill>
                  <a:srgbClr val="000000"/>
                </a:solidFill>
                <a:latin typeface="Helvetica Neue for IBM"/>
                <a:ea typeface="Helvetica Neue for IBM"/>
                <a:cs typeface="Helvetica Neue for IBM"/>
                <a:sym typeface="Helvetica Neue for IBM"/>
              </a:defRPr>
            </a:lvl1pPr>
          </a:lstStyle>
          <a:p>
            <a:r>
              <a:t>Outcomes</a:t>
            </a:r>
          </a:p>
        </p:txBody>
      </p:sp>
      <p:pic>
        <p:nvPicPr>
          <p:cNvPr id="654" name="pasted-image.pdf"/>
          <p:cNvPicPr>
            <a:picLocks noChangeAspect="1"/>
          </p:cNvPicPr>
          <p:nvPr/>
        </p:nvPicPr>
        <p:blipFill>
          <a:blip r:embed="rId5">
            <a:alphaModFix amt="0"/>
            <a:extLst/>
          </a:blip>
          <a:stretch>
            <a:fillRect/>
          </a:stretch>
        </p:blipFill>
        <p:spPr>
          <a:xfrm>
            <a:off x="13692299" y="4693954"/>
            <a:ext cx="1932590" cy="2635350"/>
          </a:xfrm>
          <a:prstGeom prst="rect">
            <a:avLst/>
          </a:prstGeom>
          <a:ln w="12700">
            <a:miter lim="400000"/>
          </a:ln>
        </p:spPr>
      </p:pic>
      <p:sp>
        <p:nvSpPr>
          <p:cNvPr id="655" name="Shape 655"/>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656" name="pasted-image.pdf"/>
          <p:cNvPicPr>
            <a:picLocks noChangeAspect="1"/>
          </p:cNvPicPr>
          <p:nvPr/>
        </p:nvPicPr>
        <p:blipFill>
          <a:blip r:embed="rId6">
            <a:extLst/>
          </a:blip>
          <a:stretch>
            <a:fillRect/>
          </a:stretch>
        </p:blipFill>
        <p:spPr>
          <a:xfrm>
            <a:off x="22936479" y="12977680"/>
            <a:ext cx="975952" cy="39403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mph" fill="hold" grpId="1" nodeType="afterEffect">
                                  <p:stCondLst>
                                    <p:cond delay="0"/>
                                  </p:stCondLst>
                                  <p:childTnLst>
                                    <p:set>
                                      <p:cBhvr>
                                        <p:cTn id="6" dur="indefinite" fill="hold"/>
                                        <p:tgtEl>
                                          <p:spTgt spid="640"/>
                                        </p:tgtEl>
                                        <p:attrNameLst>
                                          <p:attrName>style.opacity</p:attrName>
                                        </p:attrNameLst>
                                      </p:cBhvr>
                                      <p:to>
                                        <p:strVal val="0.00"/>
                                      </p:to>
                                    </p:set>
                                    <p:animEffect filter="image" prLst="opacity: 0.00; ">
                                      <p:cBhvr>
                                        <p:cTn id="7" dur="indefinite" fill="hold"/>
                                        <p:tgtEl>
                                          <p:spTgt spid="640"/>
                                        </p:tgtEl>
                                      </p:cBhvr>
                                    </p:animEffect>
                                  </p:childTnLst>
                                </p:cTn>
                              </p:par>
                            </p:childTnLst>
                          </p:cTn>
                        </p:par>
                        <p:par>
                          <p:cTn id="8" fill="hold">
                            <p:stCondLst>
                              <p:cond delay="0"/>
                            </p:stCondLst>
                            <p:childTnLst>
                              <p:par>
                                <p:cTn id="9" presetID="9" presetClass="emph" fill="hold" grpId="2" nodeType="withEffect">
                                  <p:stCondLst>
                                    <p:cond delay="0"/>
                                  </p:stCondLst>
                                  <p:childTnLst>
                                    <p:set>
                                      <p:cBhvr>
                                        <p:cTn id="10" dur="indefinite" fill="hold"/>
                                        <p:tgtEl>
                                          <p:spTgt spid="642"/>
                                        </p:tgtEl>
                                        <p:attrNameLst>
                                          <p:attrName>style.opacity</p:attrName>
                                        </p:attrNameLst>
                                      </p:cBhvr>
                                      <p:to>
                                        <p:strVal val="0.00"/>
                                      </p:to>
                                    </p:set>
                                    <p:animEffect filter="image" prLst="opacity: 0.00; ">
                                      <p:cBhvr>
                                        <p:cTn id="11" dur="indefinite" fill="hold"/>
                                        <p:tgtEl>
                                          <p:spTgt spid="642"/>
                                        </p:tgtEl>
                                      </p:cBhvr>
                                    </p:animEffect>
                                  </p:childTnLst>
                                </p:cTn>
                              </p:par>
                            </p:childTnLst>
                          </p:cTn>
                        </p:par>
                        <p:par>
                          <p:cTn id="12" fill="hold">
                            <p:stCondLst>
                              <p:cond delay="0"/>
                            </p:stCondLst>
                            <p:childTnLst>
                              <p:par>
                                <p:cTn id="13" presetID="9" presetClass="emph" fill="hold" grpId="3" nodeType="withEffect">
                                  <p:stCondLst>
                                    <p:cond delay="0"/>
                                  </p:stCondLst>
                                  <p:childTnLst>
                                    <p:set>
                                      <p:cBhvr>
                                        <p:cTn id="14" dur="indefinite" fill="hold"/>
                                        <p:tgtEl>
                                          <p:spTgt spid="648"/>
                                        </p:tgtEl>
                                        <p:attrNameLst>
                                          <p:attrName>style.opacity</p:attrName>
                                        </p:attrNameLst>
                                      </p:cBhvr>
                                      <p:to>
                                        <p:strVal val="0.00"/>
                                      </p:to>
                                    </p:set>
                                    <p:animEffect filter="image" prLst="opacity: 0.00; ">
                                      <p:cBhvr>
                                        <p:cTn id="15" dur="indefinite" fill="hold"/>
                                        <p:tgtEl>
                                          <p:spTgt spid="648"/>
                                        </p:tgtEl>
                                      </p:cBhvr>
                                    </p:animEffect>
                                  </p:childTnLst>
                                </p:cTn>
                              </p:par>
                            </p:childTnLst>
                          </p:cTn>
                        </p:par>
                        <p:par>
                          <p:cTn id="16" fill="hold">
                            <p:stCondLst>
                              <p:cond delay="0"/>
                            </p:stCondLst>
                            <p:childTnLst>
                              <p:par>
                                <p:cTn id="17" presetID="9" presetClass="emph" fill="hold" grpId="4" nodeType="withEffect">
                                  <p:stCondLst>
                                    <p:cond delay="0"/>
                                  </p:stCondLst>
                                  <p:childTnLst>
                                    <p:set>
                                      <p:cBhvr>
                                        <p:cTn id="18" dur="indefinite" fill="hold"/>
                                        <p:tgtEl>
                                          <p:spTgt spid="639"/>
                                        </p:tgtEl>
                                        <p:attrNameLst>
                                          <p:attrName>style.opacity</p:attrName>
                                        </p:attrNameLst>
                                      </p:cBhvr>
                                      <p:to>
                                        <p:strVal val="0.00"/>
                                      </p:to>
                                    </p:set>
                                    <p:animEffect filter="image" prLst="opacity: 0.00; ">
                                      <p:cBhvr>
                                        <p:cTn id="19" dur="indefinite" fill="hold"/>
                                        <p:tgtEl>
                                          <p:spTgt spid="639"/>
                                        </p:tgtEl>
                                      </p:cBhvr>
                                    </p:animEffect>
                                  </p:childTnLst>
                                </p:cTn>
                              </p:par>
                            </p:childTnLst>
                          </p:cTn>
                        </p:par>
                        <p:par>
                          <p:cTn id="20" fill="hold">
                            <p:stCondLst>
                              <p:cond delay="0"/>
                            </p:stCondLst>
                            <p:childTnLst>
                              <p:par>
                                <p:cTn id="21" presetID="9" presetClass="emph" fill="hold" grpId="5" nodeType="withEffect">
                                  <p:stCondLst>
                                    <p:cond delay="0"/>
                                  </p:stCondLst>
                                  <p:childTnLst>
                                    <p:set>
                                      <p:cBhvr>
                                        <p:cTn id="22" dur="indefinite" fill="hold"/>
                                        <p:tgtEl>
                                          <p:spTgt spid="649"/>
                                        </p:tgtEl>
                                        <p:attrNameLst>
                                          <p:attrName>style.opacity</p:attrName>
                                        </p:attrNameLst>
                                      </p:cBhvr>
                                      <p:to>
                                        <p:strVal val="0.00"/>
                                      </p:to>
                                    </p:set>
                                    <p:animEffect filter="image" prLst="opacity: 0.00; ">
                                      <p:cBhvr>
                                        <p:cTn id="23" dur="indefinite" fill="hold"/>
                                        <p:tgtEl>
                                          <p:spTgt spid="649"/>
                                        </p:tgtEl>
                                      </p:cBhvr>
                                    </p:animEffect>
                                  </p:childTnLst>
                                </p:cTn>
                              </p:par>
                            </p:childTnLst>
                          </p:cTn>
                        </p:par>
                        <p:par>
                          <p:cTn id="24" fill="hold">
                            <p:stCondLst>
                              <p:cond delay="0"/>
                            </p:stCondLst>
                            <p:childTnLst>
                              <p:par>
                                <p:cTn id="25" presetID="9" presetClass="emph" fill="hold" grpId="6" nodeType="withEffect">
                                  <p:stCondLst>
                                    <p:cond delay="0"/>
                                  </p:stCondLst>
                                  <p:childTnLst>
                                    <p:set>
                                      <p:cBhvr>
                                        <p:cTn id="26" dur="indefinite" fill="hold"/>
                                        <p:tgtEl>
                                          <p:spTgt spid="645"/>
                                        </p:tgtEl>
                                        <p:attrNameLst>
                                          <p:attrName>style.opacity</p:attrName>
                                        </p:attrNameLst>
                                      </p:cBhvr>
                                      <p:to>
                                        <p:strVal val="0.00"/>
                                      </p:to>
                                    </p:set>
                                    <p:animEffect filter="image" prLst="opacity: 0.00; ">
                                      <p:cBhvr>
                                        <p:cTn id="27" dur="indefinite" fill="hold"/>
                                        <p:tgtEl>
                                          <p:spTgt spid="645"/>
                                        </p:tgtEl>
                                      </p:cBhvr>
                                    </p:animEffect>
                                  </p:childTnLst>
                                </p:cTn>
                              </p:par>
                            </p:childTnLst>
                          </p:cTn>
                        </p:par>
                        <p:par>
                          <p:cTn id="28" fill="hold">
                            <p:stCondLst>
                              <p:cond delay="0"/>
                            </p:stCondLst>
                            <p:childTnLst>
                              <p:par>
                                <p:cTn id="29" presetID="9" presetClass="emph" fill="hold" grpId="7" nodeType="withEffect">
                                  <p:stCondLst>
                                    <p:cond delay="0"/>
                                  </p:stCondLst>
                                  <p:childTnLst>
                                    <p:set>
                                      <p:cBhvr>
                                        <p:cTn id="30" dur="indefinite" fill="hold"/>
                                        <p:tgtEl>
                                          <p:spTgt spid="646"/>
                                        </p:tgtEl>
                                        <p:attrNameLst>
                                          <p:attrName>style.opacity</p:attrName>
                                        </p:attrNameLst>
                                      </p:cBhvr>
                                      <p:to>
                                        <p:strVal val="0.00"/>
                                      </p:to>
                                    </p:set>
                                    <p:animEffect filter="image" prLst="opacity: 0.00; ">
                                      <p:cBhvr>
                                        <p:cTn id="31" dur="indefinite" fill="hold"/>
                                        <p:tgtEl>
                                          <p:spTgt spid="646"/>
                                        </p:tgtEl>
                                      </p:cBhvr>
                                    </p:animEffect>
                                  </p:childTnLst>
                                </p:cTn>
                              </p:par>
                            </p:childTnLst>
                          </p:cTn>
                        </p:par>
                        <p:par>
                          <p:cTn id="32" fill="hold">
                            <p:stCondLst>
                              <p:cond delay="0"/>
                            </p:stCondLst>
                            <p:childTnLst>
                              <p:par>
                                <p:cTn id="33" presetID="9" presetClass="emph" fill="hold" grpId="8" nodeType="withEffect">
                                  <p:stCondLst>
                                    <p:cond delay="0"/>
                                  </p:stCondLst>
                                  <p:childTnLst>
                                    <p:set>
                                      <p:cBhvr>
                                        <p:cTn id="34" dur="indefinite" fill="hold"/>
                                        <p:tgtEl>
                                          <p:spTgt spid="650"/>
                                        </p:tgtEl>
                                        <p:attrNameLst>
                                          <p:attrName>style.opacity</p:attrName>
                                        </p:attrNameLst>
                                      </p:cBhvr>
                                      <p:to>
                                        <p:strVal val="0.00"/>
                                      </p:to>
                                    </p:set>
                                    <p:animEffect filter="image" prLst="opacity: 0.00; ">
                                      <p:cBhvr>
                                        <p:cTn id="35" dur="indefinite" fill="hold"/>
                                        <p:tgtEl>
                                          <p:spTgt spid="650"/>
                                        </p:tgtEl>
                                      </p:cBhvr>
                                    </p:animEffect>
                                  </p:childTnLst>
                                </p:cTn>
                              </p:par>
                            </p:childTnLst>
                          </p:cTn>
                        </p:par>
                        <p:par>
                          <p:cTn id="36" fill="hold">
                            <p:stCondLst>
                              <p:cond delay="0"/>
                            </p:stCondLst>
                            <p:childTnLst>
                              <p:par>
                                <p:cTn id="37" presetID="9" presetClass="emph" fill="hold" grpId="9" nodeType="withEffect">
                                  <p:stCondLst>
                                    <p:cond delay="0"/>
                                  </p:stCondLst>
                                  <p:childTnLst>
                                    <p:set>
                                      <p:cBhvr>
                                        <p:cTn id="38" dur="indefinite" fill="hold"/>
                                        <p:tgtEl>
                                          <p:spTgt spid="651"/>
                                        </p:tgtEl>
                                        <p:attrNameLst>
                                          <p:attrName>style.opacity</p:attrName>
                                        </p:attrNameLst>
                                      </p:cBhvr>
                                      <p:to>
                                        <p:strVal val="0.00"/>
                                      </p:to>
                                    </p:set>
                                    <p:animEffect filter="image" prLst="opacity: 0.00; ">
                                      <p:cBhvr>
                                        <p:cTn id="39" dur="indefinite" fill="hold"/>
                                        <p:tgtEl>
                                          <p:spTgt spid="651"/>
                                        </p:tgtEl>
                                      </p:cBhvr>
                                    </p:animEffect>
                                  </p:childTnLst>
                                </p:cTn>
                              </p:par>
                            </p:childTnLst>
                          </p:cTn>
                        </p:par>
                        <p:par>
                          <p:cTn id="40" fill="hold">
                            <p:stCondLst>
                              <p:cond delay="0"/>
                            </p:stCondLst>
                            <p:childTnLst>
                              <p:par>
                                <p:cTn id="41" presetID="9" presetClass="emph" fill="hold" grpId="10" nodeType="withEffect">
                                  <p:stCondLst>
                                    <p:cond delay="0"/>
                                  </p:stCondLst>
                                  <p:childTnLst>
                                    <p:set>
                                      <p:cBhvr>
                                        <p:cTn id="42" dur="indefinite" fill="hold"/>
                                        <p:tgtEl>
                                          <p:spTgt spid="643"/>
                                        </p:tgtEl>
                                        <p:attrNameLst>
                                          <p:attrName>style.opacity</p:attrName>
                                        </p:attrNameLst>
                                      </p:cBhvr>
                                      <p:to>
                                        <p:strVal val="0.00"/>
                                      </p:to>
                                    </p:set>
                                    <p:animEffect filter="image" prLst="opacity: 0.00; ">
                                      <p:cBhvr>
                                        <p:cTn id="43" dur="indefinite" fill="hold"/>
                                        <p:tgtEl>
                                          <p:spTgt spid="643"/>
                                        </p:tgtEl>
                                      </p:cBhvr>
                                    </p:animEffect>
                                  </p:childTnLst>
                                </p:cTn>
                              </p:par>
                            </p:childTnLst>
                          </p:cTn>
                        </p:par>
                        <p:par>
                          <p:cTn id="44" fill="hold">
                            <p:stCondLst>
                              <p:cond delay="0"/>
                            </p:stCondLst>
                            <p:childTnLst>
                              <p:par>
                                <p:cTn id="45" presetID="9" presetClass="emph" fill="hold" grpId="11" nodeType="withEffect">
                                  <p:stCondLst>
                                    <p:cond delay="0"/>
                                  </p:stCondLst>
                                  <p:childTnLst>
                                    <p:set>
                                      <p:cBhvr>
                                        <p:cTn id="46" dur="indefinite" fill="hold"/>
                                        <p:tgtEl>
                                          <p:spTgt spid="644"/>
                                        </p:tgtEl>
                                        <p:attrNameLst>
                                          <p:attrName>style.opacity</p:attrName>
                                        </p:attrNameLst>
                                      </p:cBhvr>
                                      <p:to>
                                        <p:strVal val="0.00"/>
                                      </p:to>
                                    </p:set>
                                    <p:animEffect filter="image" prLst="opacity: 0.00; ">
                                      <p:cBhvr>
                                        <p:cTn id="47" dur="indefinite" fill="hold"/>
                                        <p:tgtEl>
                                          <p:spTgt spid="644"/>
                                        </p:tgtEl>
                                      </p:cBhvr>
                                    </p:animEffect>
                                  </p:childTnLst>
                                </p:cTn>
                              </p:par>
                            </p:childTnLst>
                          </p:cTn>
                        </p:par>
                        <p:par>
                          <p:cTn id="48" fill="hold">
                            <p:stCondLst>
                              <p:cond delay="0"/>
                            </p:stCondLst>
                            <p:childTnLst>
                              <p:par>
                                <p:cTn id="49" presetID="-1" presetClass="path" presetSubtype="0" accel="50000" decel="50000" fill="hold" nodeType="afterEffect">
                                  <p:stCondLst>
                                    <p:cond delay="0"/>
                                  </p:stCondLst>
                                  <p:childTnLst>
                                    <p:animMotion origin="layout" path="M 0.000000 0.000000 L 0.299756 0.000000" pathEditMode="relative">
                                      <p:cBhvr>
                                        <p:cTn id="50" dur="499" fill="hold"/>
                                        <p:tgtEl>
                                          <p:spTgt spid="637"/>
                                        </p:tgtEl>
                                        <p:attrNameLst>
                                          <p:attrName>ppt_x</p:attrName>
                                          <p:attrName>ppt_y</p:attrName>
                                        </p:attrNameLst>
                                      </p:cBhvr>
                                    </p:animMotion>
                                  </p:childTnLst>
                                </p:cTn>
                              </p:par>
                            </p:childTnLst>
                          </p:cTn>
                        </p:par>
                        <p:par>
                          <p:cTn id="51" fill="hold">
                            <p:stCondLst>
                              <p:cond delay="0"/>
                            </p:stCondLst>
                            <p:childTnLst>
                              <p:par>
                                <p:cTn id="52" presetID="-1" presetClass="path" presetSubtype="0" accel="50000" decel="50000" fill="hold" nodeType="withEffect">
                                  <p:stCondLst>
                                    <p:cond delay="0"/>
                                  </p:stCondLst>
                                  <p:childTnLst>
                                    <p:animMotion origin="layout" path="M 0.000000 0.000000 L -0.300015 0.000000" pathEditMode="relative">
                                      <p:cBhvr>
                                        <p:cTn id="53" dur="499" fill="hold"/>
                                        <p:tgtEl>
                                          <p:spTgt spid="641"/>
                                        </p:tgtEl>
                                        <p:attrNameLst>
                                          <p:attrName>ppt_x</p:attrName>
                                          <p:attrName>ppt_y</p:attrName>
                                        </p:attrNameLst>
                                      </p:cBhvr>
                                    </p:animMotion>
                                  </p:childTnLst>
                                </p:cTn>
                              </p:par>
                            </p:childTnLst>
                          </p:cTn>
                        </p:par>
                        <p:par>
                          <p:cTn id="54" fill="hold">
                            <p:stCondLst>
                              <p:cond delay="0"/>
                            </p:stCondLst>
                            <p:childTnLst>
                              <p:par>
                                <p:cTn id="55" presetID="6" presetClass="emph" presetSubtype="0" accel="50000" decel="50000" fill="hold" grpId="14" nodeType="afterEffect">
                                  <p:stCondLst>
                                    <p:cond delay="0"/>
                                  </p:stCondLst>
                                  <p:childTnLst>
                                    <p:animScale>
                                      <p:cBhvr>
                                        <p:cTn id="56" dur="499" fill="hold"/>
                                        <p:tgtEl>
                                          <p:spTgt spid="647"/>
                                        </p:tgtEl>
                                      </p:cBhvr>
                                      <p:by x="150000" y="150000"/>
                                    </p:animScale>
                                  </p:childTnLst>
                                </p:cTn>
                              </p:par>
                            </p:childTnLst>
                          </p:cTn>
                        </p:par>
                        <p:par>
                          <p:cTn id="57" fill="hold">
                            <p:stCondLst>
                              <p:cond delay="0"/>
                            </p:stCondLst>
                            <p:childTnLst>
                              <p:par>
                                <p:cTn id="58" presetID="9" presetClass="emph" fill="hold" grpId="15" nodeType="afterEffect">
                                  <p:stCondLst>
                                    <p:cond delay="0"/>
                                  </p:stCondLst>
                                  <p:childTnLst>
                                    <p:set>
                                      <p:cBhvr>
                                        <p:cTn id="59" dur="indefinite" fill="hold"/>
                                        <p:tgtEl>
                                          <p:spTgt spid="653"/>
                                        </p:tgtEl>
                                        <p:attrNameLst>
                                          <p:attrName>style.opacity</p:attrName>
                                        </p:attrNameLst>
                                      </p:cBhvr>
                                      <p:to>
                                        <p:strVal val="1.00"/>
                                      </p:to>
                                    </p:set>
                                    <p:animEffect filter="image" prLst="opacity: 1.00; ">
                                      <p:cBhvr>
                                        <p:cTn id="60" dur="indefinite" fill="hold"/>
                                        <p:tgtEl>
                                          <p:spTgt spid="653"/>
                                        </p:tgtEl>
                                      </p:cBhvr>
                                    </p:animEffect>
                                  </p:childTnLst>
                                </p:cTn>
                              </p:par>
                            </p:childTnLst>
                          </p:cTn>
                        </p:par>
                        <p:par>
                          <p:cTn id="61" fill="hold">
                            <p:stCondLst>
                              <p:cond delay="0"/>
                            </p:stCondLst>
                            <p:childTnLst>
                              <p:par>
                                <p:cTn id="62" presetID="9" presetClass="emph" fill="hold" grpId="16" nodeType="withEffect">
                                  <p:stCondLst>
                                    <p:cond delay="0"/>
                                  </p:stCondLst>
                                  <p:childTnLst>
                                    <p:set>
                                      <p:cBhvr>
                                        <p:cTn id="63" dur="indefinite" fill="hold"/>
                                        <p:tgtEl>
                                          <p:spTgt spid="654"/>
                                        </p:tgtEl>
                                        <p:attrNameLst>
                                          <p:attrName>style.opacity</p:attrName>
                                        </p:attrNameLst>
                                      </p:cBhvr>
                                      <p:to>
                                        <p:strVal val="1.00"/>
                                      </p:to>
                                    </p:set>
                                    <p:animEffect filter="image" prLst="opacity: 1.00; ">
                                      <p:cBhvr>
                                        <p:cTn id="64" dur="indefinite" fill="hold"/>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4" animBg="1" advAuto="0"/>
      <p:bldP spid="640" grpId="1" animBg="1" advAuto="0"/>
      <p:bldP spid="642" grpId="2" animBg="1" advAuto="0"/>
      <p:bldP spid="643" grpId="10" animBg="1" advAuto="0"/>
      <p:bldP spid="644" grpId="11" animBg="1" advAuto="0"/>
      <p:bldP spid="645" grpId="6" animBg="1" advAuto="0"/>
      <p:bldP spid="646" grpId="7" animBg="1" advAuto="0"/>
      <p:bldP spid="647" grpId="14" animBg="1" advAuto="0"/>
      <p:bldP spid="648" grpId="3" animBg="1" advAuto="0"/>
      <p:bldP spid="649" grpId="5" animBg="1" advAuto="0"/>
      <p:bldP spid="650" grpId="8" animBg="1" advAuto="0"/>
      <p:bldP spid="651" grpId="9" animBg="1" advAuto="0"/>
      <p:bldP spid="653" grpId="15" animBg="1" advAuto="0"/>
      <p:bldP spid="654" grpId="16"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pasted-image.pdf"/>
          <p:cNvPicPr>
            <a:picLocks noChangeAspect="1"/>
          </p:cNvPicPr>
          <p:nvPr/>
        </p:nvPicPr>
        <p:blipFill>
          <a:blip r:embed="rId2">
            <a:extLst/>
          </a:blip>
          <a:stretch>
            <a:fillRect/>
          </a:stretch>
        </p:blipFill>
        <p:spPr>
          <a:xfrm>
            <a:off x="-42674" y="-36749"/>
            <a:ext cx="24469348" cy="13789498"/>
          </a:xfrm>
          <a:prstGeom prst="rect">
            <a:avLst/>
          </a:prstGeom>
          <a:ln w="12700">
            <a:miter lim="400000"/>
          </a:ln>
        </p:spPr>
      </p:pic>
      <p:sp>
        <p:nvSpPr>
          <p:cNvPr id="301" name="Shape 301"/>
          <p:cNvSpPr/>
          <p:nvPr/>
        </p:nvSpPr>
        <p:spPr>
          <a:xfrm>
            <a:off x="1437188" y="2599841"/>
            <a:ext cx="14194537" cy="358479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2000" b="1">
                <a:latin typeface="+mj-lt"/>
                <a:ea typeface="+mj-ea"/>
                <a:cs typeface="+mj-cs"/>
                <a:sym typeface="Helvetica Neue"/>
              </a:defRPr>
            </a:pPr>
            <a:r>
              <a:rPr dirty="0"/>
              <a:t>IBM Public Service</a:t>
            </a:r>
          </a:p>
          <a:p>
            <a:pPr>
              <a:lnSpc>
                <a:spcPct val="90000"/>
              </a:lnSpc>
              <a:spcBef>
                <a:spcPts val="0"/>
              </a:spcBef>
              <a:defRPr sz="12000" b="1">
                <a:latin typeface="+mj-lt"/>
                <a:ea typeface="+mj-ea"/>
                <a:cs typeface="+mj-cs"/>
                <a:sym typeface="Helvetica Neue"/>
              </a:defRPr>
            </a:pPr>
            <a:r>
              <a:rPr dirty="0"/>
              <a:t>Success by design</a:t>
            </a:r>
          </a:p>
        </p:txBody>
      </p:sp>
      <p:pic>
        <p:nvPicPr>
          <p:cNvPr id="302" name="pasted-image.pdf"/>
          <p:cNvPicPr>
            <a:picLocks noChangeAspect="1"/>
          </p:cNvPicPr>
          <p:nvPr/>
        </p:nvPicPr>
        <p:blipFill>
          <a:blip r:embed="rId3">
            <a:extLst/>
          </a:blip>
          <a:stretch>
            <a:fillRect/>
          </a:stretch>
        </p:blipFill>
        <p:spPr>
          <a:xfrm>
            <a:off x="22936479" y="12970185"/>
            <a:ext cx="975952" cy="394032"/>
          </a:xfrm>
          <a:prstGeom prst="rect">
            <a:avLst/>
          </a:prstGeom>
          <a:ln w="12700">
            <a:miter lim="400000"/>
          </a:ln>
        </p:spPr>
      </p:pic>
      <p:sp>
        <p:nvSpPr>
          <p:cNvPr id="303" name="Shape 303"/>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3" name="Picture 2"/>
          <p:cNvPicPr>
            <a:picLocks noChangeAspect="1"/>
          </p:cNvPicPr>
          <p:nvPr/>
        </p:nvPicPr>
        <p:blipFill>
          <a:blip r:embed="rId4"/>
          <a:stretch>
            <a:fillRect/>
          </a:stretch>
        </p:blipFill>
        <p:spPr>
          <a:xfrm>
            <a:off x="1052" y="5054600"/>
            <a:ext cx="24543480" cy="7253224"/>
          </a:xfrm>
          <a:prstGeom prst="rect">
            <a:avLst/>
          </a:prstGeom>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p:nvPr/>
        </p:nvSpPr>
        <p:spPr>
          <a:xfrm>
            <a:off x="2071002" y="-4803146"/>
            <a:ext cx="1484310" cy="1"/>
          </a:xfrm>
          <a:prstGeom prst="line">
            <a:avLst/>
          </a:prstGeom>
          <a:ln w="1524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659" name="Shape 659"/>
          <p:cNvSpPr/>
          <p:nvPr/>
        </p:nvSpPr>
        <p:spPr>
          <a:xfrm>
            <a:off x="1550302" y="1154630"/>
            <a:ext cx="3585465" cy="70916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4000" b="1">
                <a:solidFill>
                  <a:srgbClr val="000000"/>
                </a:solidFill>
                <a:latin typeface="+mj-lt"/>
                <a:ea typeface="+mj-ea"/>
                <a:cs typeface="+mj-cs"/>
                <a:sym typeface="Helvetica Neue"/>
              </a:defRPr>
            </a:lvl1pPr>
          </a:lstStyle>
          <a:p>
            <a:r>
              <a:t>Key Learnings</a:t>
            </a:r>
          </a:p>
        </p:txBody>
      </p:sp>
      <p:sp>
        <p:nvSpPr>
          <p:cNvPr id="660" name="Shape 660"/>
          <p:cNvSpPr/>
          <p:nvPr/>
        </p:nvSpPr>
        <p:spPr>
          <a:xfrm>
            <a:off x="1612900" y="907563"/>
            <a:ext cx="1141102" cy="1"/>
          </a:xfrm>
          <a:prstGeom prst="line">
            <a:avLst/>
          </a:prstGeom>
          <a:ln w="508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661" name="Shape 661"/>
          <p:cNvSpPr/>
          <p:nvPr/>
        </p:nvSpPr>
        <p:spPr>
          <a:xfrm>
            <a:off x="5030357" y="4803616"/>
            <a:ext cx="4933189" cy="73382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defRPr sz="4200" b="1">
                <a:solidFill>
                  <a:srgbClr val="F3CA00"/>
                </a:solidFill>
                <a:latin typeface="+mj-lt"/>
                <a:ea typeface="+mj-ea"/>
                <a:cs typeface="+mj-cs"/>
                <a:sym typeface="Helvetica Neue"/>
              </a:defRPr>
            </a:lvl1pPr>
          </a:lstStyle>
          <a:p>
            <a:r>
              <a:t>Problem</a:t>
            </a:r>
          </a:p>
        </p:txBody>
      </p:sp>
      <p:sp>
        <p:nvSpPr>
          <p:cNvPr id="662" name="Shape 662"/>
          <p:cNvSpPr/>
          <p:nvPr/>
        </p:nvSpPr>
        <p:spPr>
          <a:xfrm>
            <a:off x="4275828" y="7413783"/>
            <a:ext cx="6442248" cy="28790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ctr">
              <a:spcBef>
                <a:spcPts val="2000"/>
              </a:spcBef>
              <a:defRPr sz="4500">
                <a:solidFill>
                  <a:srgbClr val="000000"/>
                </a:solidFill>
                <a:latin typeface="Helvetica Neue Light"/>
                <a:ea typeface="Helvetica Neue Light"/>
                <a:cs typeface="Helvetica Neue Light"/>
                <a:sym typeface="Helvetica Neue Light"/>
              </a:defRPr>
            </a:pPr>
            <a:r>
              <a:t>It takes years to </a:t>
            </a:r>
            <a:br/>
            <a:r>
              <a:t>build experience at scale and create a self-sustaining capability. </a:t>
            </a:r>
          </a:p>
        </p:txBody>
      </p:sp>
      <p:sp>
        <p:nvSpPr>
          <p:cNvPr id="663" name="Shape 663"/>
          <p:cNvSpPr/>
          <p:nvPr/>
        </p:nvSpPr>
        <p:spPr>
          <a:xfrm>
            <a:off x="12458799" y="4803616"/>
            <a:ext cx="6894843" cy="73382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defRPr sz="4200" b="1">
                <a:solidFill>
                  <a:srgbClr val="8CD211"/>
                </a:solidFill>
                <a:latin typeface="+mj-lt"/>
                <a:ea typeface="+mj-ea"/>
                <a:cs typeface="+mj-cs"/>
                <a:sym typeface="Helvetica Neue"/>
              </a:defRPr>
            </a:lvl1pPr>
          </a:lstStyle>
          <a:p>
            <a:r>
              <a:t>Approach</a:t>
            </a:r>
          </a:p>
        </p:txBody>
      </p:sp>
      <p:sp>
        <p:nvSpPr>
          <p:cNvPr id="664" name="Shape 664"/>
          <p:cNvSpPr/>
          <p:nvPr/>
        </p:nvSpPr>
        <p:spPr>
          <a:xfrm>
            <a:off x="12685097" y="7413783"/>
            <a:ext cx="6442248" cy="14820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spcBef>
                <a:spcPts val="2000"/>
              </a:spcBef>
              <a:defRPr sz="4500">
                <a:solidFill>
                  <a:srgbClr val="000000"/>
                </a:solidFill>
                <a:latin typeface="Helvetica Neue Light"/>
                <a:ea typeface="Helvetica Neue Light"/>
                <a:cs typeface="Helvetica Neue Light"/>
                <a:sym typeface="Helvetica Neue Light"/>
              </a:defRPr>
            </a:lvl1pPr>
          </a:lstStyle>
          <a:p>
            <a:r>
              <a:t>Gain executive support for a multi-year roadmap.</a:t>
            </a:r>
          </a:p>
        </p:txBody>
      </p:sp>
      <p:sp>
        <p:nvSpPr>
          <p:cNvPr id="665" name="Shape 665"/>
          <p:cNvSpPr/>
          <p:nvPr/>
        </p:nvSpPr>
        <p:spPr>
          <a:xfrm>
            <a:off x="4139540" y="6477000"/>
            <a:ext cx="15505206" cy="0"/>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666" name="Shape 666"/>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667"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p:nvPr/>
        </p:nvSpPr>
        <p:spPr>
          <a:xfrm>
            <a:off x="1269999" y="1234972"/>
            <a:ext cx="11675158" cy="7304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57150" marR="57150" defTabSz="1282700">
              <a:lnSpc>
                <a:spcPct val="80000"/>
              </a:lnSpc>
              <a:spcBef>
                <a:spcPts val="0"/>
              </a:spcBef>
              <a:defRPr sz="4800" spc="-48">
                <a:solidFill>
                  <a:srgbClr val="5596E6"/>
                </a:solidFill>
                <a:uFill>
                  <a:solidFill>
                    <a:srgbClr val="000000"/>
                  </a:solidFill>
                </a:uFill>
                <a:latin typeface="HelvNeue Bold for IBM"/>
                <a:ea typeface="HelvNeue Bold for IBM"/>
                <a:cs typeface="HelvNeue Bold for IBM"/>
                <a:sym typeface="HelvNeue Bold for IBM"/>
              </a:defRPr>
            </a:pPr>
            <a:r>
              <a:rPr dirty="0">
                <a:solidFill>
                  <a:srgbClr val="24485E"/>
                </a:solidFill>
              </a:rPr>
              <a:t>IBM Design: </a:t>
            </a:r>
            <a:r>
              <a:rPr dirty="0">
                <a:solidFill>
                  <a:srgbClr val="24485E"/>
                </a:solidFill>
                <a:latin typeface="HelvNeue Light for IBM"/>
                <a:ea typeface="HelvNeue Light for IBM"/>
                <a:cs typeface="HelvNeue Light for IBM"/>
                <a:sym typeface="HelvNeue Light for IBM"/>
              </a:rPr>
              <a:t>What others are saying</a:t>
            </a:r>
          </a:p>
        </p:txBody>
      </p:sp>
      <p:pic>
        <p:nvPicPr>
          <p:cNvPr id="670" name="pasted-image.png"/>
          <p:cNvPicPr>
            <a:picLocks noChangeAspect="1"/>
          </p:cNvPicPr>
          <p:nvPr/>
        </p:nvPicPr>
        <p:blipFill>
          <a:blip r:embed="rId2">
            <a:extLst/>
          </a:blip>
          <a:srcRect/>
          <a:stretch>
            <a:fillRect/>
          </a:stretch>
        </p:blipFill>
        <p:spPr>
          <a:xfrm>
            <a:off x="1492068" y="8527919"/>
            <a:ext cx="2612040" cy="3590165"/>
          </a:xfrm>
          <a:prstGeom prst="rect">
            <a:avLst/>
          </a:prstGeom>
          <a:ln w="25400"/>
        </p:spPr>
      </p:pic>
      <p:pic>
        <p:nvPicPr>
          <p:cNvPr id="671" name="pasted-image.png"/>
          <p:cNvPicPr>
            <a:picLocks noChangeAspect="1"/>
          </p:cNvPicPr>
          <p:nvPr/>
        </p:nvPicPr>
        <p:blipFill>
          <a:blip r:embed="rId3">
            <a:extLst/>
          </a:blip>
          <a:stretch>
            <a:fillRect/>
          </a:stretch>
        </p:blipFill>
        <p:spPr>
          <a:xfrm>
            <a:off x="1698236" y="9157111"/>
            <a:ext cx="2199835" cy="1383065"/>
          </a:xfrm>
          <a:prstGeom prst="rect">
            <a:avLst/>
          </a:prstGeom>
          <a:ln w="25400"/>
        </p:spPr>
      </p:pic>
      <p:sp>
        <p:nvSpPr>
          <p:cNvPr id="672" name="Shape 672"/>
          <p:cNvSpPr/>
          <p:nvPr/>
        </p:nvSpPr>
        <p:spPr>
          <a:xfrm>
            <a:off x="4550316" y="8527919"/>
            <a:ext cx="3268186" cy="376104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pPr marR="57150" defTabSz="1282700">
              <a:lnSpc>
                <a:spcPct val="80000"/>
              </a:lnSpc>
              <a:spcBef>
                <a:spcPts val="0"/>
              </a:spcBef>
              <a:defRPr sz="2600" spc="-52">
                <a:solidFill>
                  <a:srgbClr val="424242"/>
                </a:solidFill>
                <a:uFill>
                  <a:solidFill>
                    <a:srgbClr val="5E5E5E"/>
                  </a:solidFill>
                </a:uFill>
                <a:latin typeface="HelvNeue Light for IBM"/>
                <a:ea typeface="HelvNeue Light for IBM"/>
                <a:cs typeface="HelvNeue Light for IBM"/>
                <a:sym typeface="HelvNeue Light for IBM"/>
              </a:defRPr>
            </a:pPr>
            <a:r>
              <a:t>“</a:t>
            </a:r>
            <a:r>
              <a:rPr>
                <a:latin typeface="HelvNeue Medium Italic for IBM"/>
                <a:ea typeface="HelvNeue Medium Italic for IBM"/>
                <a:cs typeface="HelvNeue Medium Italic for IBM"/>
                <a:sym typeface="HelvNeue Medium Italic for IBM"/>
              </a:rPr>
              <a:t>Words I never expected to write: Elegant, thoughtful, design guidelines and examples from IBM.</a:t>
            </a:r>
            <a:r>
              <a:t>”</a:t>
            </a:r>
          </a:p>
          <a:p>
            <a:pPr marR="57150" defTabSz="1282700">
              <a:lnSpc>
                <a:spcPct val="80000"/>
              </a:lnSpc>
              <a:spcBef>
                <a:spcPts val="0"/>
              </a:spcBef>
              <a:defRPr sz="2600" spc="-52">
                <a:solidFill>
                  <a:srgbClr val="424242"/>
                </a:solidFill>
                <a:uFill>
                  <a:solidFill>
                    <a:srgbClr val="5E5E5E"/>
                  </a:solidFill>
                </a:uFill>
                <a:latin typeface="HelvNeue Light for IBM"/>
                <a:ea typeface="HelvNeue Light for IBM"/>
                <a:cs typeface="HelvNeue Light for IBM"/>
                <a:sym typeface="HelvNeue Light for IBM"/>
              </a:defRPr>
            </a:pPr>
            <a:r>
              <a:t/>
            </a:r>
            <a:br/>
            <a:r>
              <a:t>John Gruber, Daring Fireball</a:t>
            </a:r>
          </a:p>
        </p:txBody>
      </p:sp>
      <p:sp>
        <p:nvSpPr>
          <p:cNvPr id="673" name="Shape 673"/>
          <p:cNvSpPr/>
          <p:nvPr/>
        </p:nvSpPr>
        <p:spPr>
          <a:xfrm>
            <a:off x="12116179" y="3422780"/>
            <a:ext cx="3450534" cy="409238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pPr marR="53721" defTabSz="1205738">
              <a:lnSpc>
                <a:spcPct val="80000"/>
              </a:lnSpc>
              <a:spcBef>
                <a:spcPts val="0"/>
              </a:spcBef>
              <a:defRPr sz="2444" spc="-48">
                <a:solidFill>
                  <a:srgbClr val="424242"/>
                </a:solidFill>
                <a:uFill>
                  <a:solidFill>
                    <a:srgbClr val="5E5E5E"/>
                  </a:solidFill>
                </a:uFill>
                <a:latin typeface="HelvNeue Medium Italic for IBM"/>
                <a:ea typeface="HelvNeue Medium Italic for IBM"/>
                <a:cs typeface="HelvNeue Medium Italic for IBM"/>
                <a:sym typeface="HelvNeue Medium Italic for IBM"/>
              </a:defRPr>
            </a:pPr>
            <a:r>
              <a:rPr>
                <a:latin typeface="HelvNeue Light Italic for IBM"/>
                <a:ea typeface="HelvNeue Light Italic for IBM"/>
                <a:cs typeface="HelvNeue Light Italic for IBM"/>
                <a:sym typeface="HelvNeue Light Italic for IBM"/>
              </a:rPr>
              <a:t>“I predict large tech companies will place greater attention on design. […] We see it already with Google, eBay and</a:t>
            </a:r>
            <a:r>
              <a:t> IBM’s resurgence in the design space with its new Austin center led by Phil Gilbert.” </a:t>
            </a:r>
          </a:p>
          <a:p>
            <a:pPr marR="53721" defTabSz="1205738">
              <a:lnSpc>
                <a:spcPct val="80000"/>
              </a:lnSpc>
              <a:spcBef>
                <a:spcPts val="0"/>
              </a:spcBef>
              <a:defRPr sz="2444" spc="-48">
                <a:solidFill>
                  <a:srgbClr val="424242"/>
                </a:solidFill>
                <a:uFill>
                  <a:solidFill>
                    <a:srgbClr val="5E5E5E"/>
                  </a:solidFill>
                </a:uFill>
                <a:latin typeface="HelvNeue Light for IBM"/>
                <a:ea typeface="HelvNeue Light for IBM"/>
                <a:cs typeface="HelvNeue Light for IBM"/>
                <a:sym typeface="HelvNeue Light for IBM"/>
              </a:defRPr>
            </a:pPr>
            <a:endParaRPr/>
          </a:p>
          <a:p>
            <a:pPr marR="53721" defTabSz="1205738">
              <a:lnSpc>
                <a:spcPct val="80000"/>
              </a:lnSpc>
              <a:spcBef>
                <a:spcPts val="0"/>
              </a:spcBef>
              <a:defRPr sz="2444" spc="-48">
                <a:solidFill>
                  <a:srgbClr val="424242"/>
                </a:solidFill>
                <a:uFill>
                  <a:solidFill>
                    <a:srgbClr val="5E5E5E"/>
                  </a:solidFill>
                </a:uFill>
                <a:latin typeface="HelvNeue Light for IBM"/>
                <a:ea typeface="HelvNeue Light for IBM"/>
                <a:cs typeface="HelvNeue Light for IBM"/>
                <a:sym typeface="HelvNeue Light for IBM"/>
              </a:defRPr>
            </a:pPr>
            <a:r>
              <a:t>John Maeda, </a:t>
            </a:r>
            <a:br/>
            <a:r>
              <a:t>Partner KPCB</a:t>
            </a:r>
          </a:p>
        </p:txBody>
      </p:sp>
      <p:pic>
        <p:nvPicPr>
          <p:cNvPr id="674" name="pasted-image.png"/>
          <p:cNvPicPr>
            <a:picLocks noChangeAspect="1"/>
          </p:cNvPicPr>
          <p:nvPr/>
        </p:nvPicPr>
        <p:blipFill>
          <a:blip r:embed="rId4">
            <a:extLst/>
          </a:blip>
          <a:srcRect l="8156" r="40016"/>
          <a:stretch>
            <a:fillRect/>
          </a:stretch>
        </p:blipFill>
        <p:spPr>
          <a:xfrm>
            <a:off x="8798035" y="3402115"/>
            <a:ext cx="2865640" cy="3478376"/>
          </a:xfrm>
          <a:prstGeom prst="rect">
            <a:avLst/>
          </a:prstGeom>
          <a:ln w="25400"/>
        </p:spPr>
      </p:pic>
      <p:sp>
        <p:nvSpPr>
          <p:cNvPr id="675" name="Shape 675"/>
          <p:cNvSpPr/>
          <p:nvPr/>
        </p:nvSpPr>
        <p:spPr>
          <a:xfrm>
            <a:off x="4550316" y="3422780"/>
            <a:ext cx="3204436" cy="409238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pPr marR="57150" defTabSz="1282700">
              <a:lnSpc>
                <a:spcPct val="80000"/>
              </a:lnSpc>
              <a:spcBef>
                <a:spcPts val="0"/>
              </a:spcBef>
              <a:defRPr sz="2600" spc="-52">
                <a:solidFill>
                  <a:srgbClr val="424242"/>
                </a:solidFill>
                <a:uFill>
                  <a:solidFill>
                    <a:srgbClr val="5E5E5E"/>
                  </a:solidFill>
                </a:uFill>
                <a:latin typeface="HelvNeue Light for IBM"/>
                <a:ea typeface="HelvNeue Light for IBM"/>
                <a:cs typeface="HelvNeue Light for IBM"/>
                <a:sym typeface="HelvNeue Light for IBM"/>
              </a:defRPr>
            </a:pPr>
            <a:r>
              <a:rPr>
                <a:latin typeface="HelvNeue Light Italic for IBM"/>
                <a:ea typeface="HelvNeue Light Italic for IBM"/>
                <a:cs typeface="HelvNeue Light Italic for IBM"/>
                <a:sym typeface="HelvNeue Light Italic for IBM"/>
              </a:rPr>
              <a:t>“When it comes to building a modern building design organization, </a:t>
            </a:r>
            <a:r>
              <a:rPr>
                <a:latin typeface="HelvNeue Medium Italic for IBM"/>
                <a:ea typeface="HelvNeue Medium Italic for IBM"/>
                <a:cs typeface="HelvNeue Medium Italic for IBM"/>
                <a:sym typeface="HelvNeue Medium Italic for IBM"/>
              </a:rPr>
              <a:t>the best examples comes from IBM.”</a:t>
            </a:r>
            <a:r>
              <a:t/>
            </a:r>
            <a:br/>
            <a:endParaRPr/>
          </a:p>
          <a:p>
            <a:pPr marR="57150" defTabSz="1282700">
              <a:lnSpc>
                <a:spcPct val="80000"/>
              </a:lnSpc>
              <a:spcBef>
                <a:spcPts val="0"/>
              </a:spcBef>
              <a:defRPr sz="2600" spc="-52">
                <a:solidFill>
                  <a:srgbClr val="424242"/>
                </a:solidFill>
                <a:uFill>
                  <a:solidFill>
                    <a:srgbClr val="5E5E5E"/>
                  </a:solidFill>
                </a:uFill>
                <a:latin typeface="HelvNeue Light for IBM"/>
                <a:ea typeface="HelvNeue Light for IBM"/>
                <a:cs typeface="HelvNeue Light for IBM"/>
                <a:sym typeface="HelvNeue Light for IBM"/>
              </a:defRPr>
            </a:pPr>
            <a:r>
              <a:t>Leah Buley, Principal Analyst, Forrester</a:t>
            </a:r>
          </a:p>
        </p:txBody>
      </p:sp>
      <p:pic>
        <p:nvPicPr>
          <p:cNvPr id="676" name="pasted-image.png"/>
          <p:cNvPicPr>
            <a:picLocks noChangeAspect="1"/>
          </p:cNvPicPr>
          <p:nvPr/>
        </p:nvPicPr>
        <p:blipFill>
          <a:blip r:embed="rId5">
            <a:extLst/>
          </a:blip>
          <a:stretch>
            <a:fillRect/>
          </a:stretch>
        </p:blipFill>
        <p:spPr>
          <a:xfrm>
            <a:off x="8664888" y="8521700"/>
            <a:ext cx="3030082" cy="3943076"/>
          </a:xfrm>
          <a:prstGeom prst="rect">
            <a:avLst/>
          </a:prstGeom>
          <a:ln w="25400"/>
        </p:spPr>
      </p:pic>
      <p:sp>
        <p:nvSpPr>
          <p:cNvPr id="677" name="Shape 677"/>
          <p:cNvSpPr/>
          <p:nvPr/>
        </p:nvSpPr>
        <p:spPr>
          <a:xfrm>
            <a:off x="12116179" y="8521700"/>
            <a:ext cx="3450534" cy="441730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pPr marR="26288" defTabSz="590041">
              <a:lnSpc>
                <a:spcPct val="80000"/>
              </a:lnSpc>
              <a:spcBef>
                <a:spcPts val="0"/>
              </a:spcBef>
              <a:defRPr sz="2208" spc="-44">
                <a:solidFill>
                  <a:srgbClr val="424242"/>
                </a:solidFill>
                <a:uFill>
                  <a:solidFill>
                    <a:srgbClr val="5E5E5E"/>
                  </a:solidFill>
                </a:uFill>
                <a:latin typeface="HelvNeue Light for IBM"/>
                <a:ea typeface="HelvNeue Light for IBM"/>
                <a:cs typeface="HelvNeue Light for IBM"/>
                <a:sym typeface="HelvNeue Light for IBM"/>
              </a:defRPr>
            </a:pPr>
            <a:r>
              <a:t>“</a:t>
            </a:r>
            <a:r>
              <a:rPr>
                <a:latin typeface="HelvNeue Light Italic for IBM"/>
                <a:ea typeface="HelvNeue Light Italic for IBM"/>
                <a:cs typeface="HelvNeue Light Italic for IBM"/>
                <a:sym typeface="HelvNeue Light Italic for IBM"/>
              </a:rPr>
              <a:t>As industry giants such as IBM realize that software is a fundamental part of their businesses, they are also recognizing the extraordinary levels of complexity they must manage. </a:t>
            </a:r>
            <a:r>
              <a:rPr>
                <a:latin typeface="HelvNeue Medium Italic for IBM"/>
                <a:ea typeface="HelvNeue Medium Italic for IBM"/>
                <a:cs typeface="HelvNeue Medium Italic for IBM"/>
                <a:sym typeface="HelvNeue Medium Italic for IBM"/>
              </a:rPr>
              <a:t>Design thinking is an essential tool for simplifying and humanizing. It can’t be extra; it needs to be a core competence</a:t>
            </a:r>
            <a:r>
              <a:rPr>
                <a:latin typeface="HelvNeue Light Italic for IBM"/>
                <a:ea typeface="HelvNeue Light Italic for IBM"/>
                <a:cs typeface="HelvNeue Light Italic for IBM"/>
                <a:sym typeface="HelvNeue Light Italic for IBM"/>
              </a:rPr>
              <a:t>.</a:t>
            </a:r>
            <a:r>
              <a:t>” </a:t>
            </a:r>
          </a:p>
          <a:p>
            <a:pPr marR="26288" defTabSz="590041">
              <a:lnSpc>
                <a:spcPct val="80000"/>
              </a:lnSpc>
              <a:spcBef>
                <a:spcPts val="0"/>
              </a:spcBef>
              <a:defRPr sz="2208" spc="-44">
                <a:solidFill>
                  <a:srgbClr val="424242"/>
                </a:solidFill>
                <a:uFill>
                  <a:solidFill>
                    <a:srgbClr val="5E5E5E"/>
                  </a:solidFill>
                </a:uFill>
                <a:latin typeface="HelvNeue Light for IBM"/>
                <a:ea typeface="HelvNeue Light for IBM"/>
                <a:cs typeface="HelvNeue Light for IBM"/>
                <a:sym typeface="HelvNeue Light for IBM"/>
              </a:defRPr>
            </a:pPr>
            <a:endParaRPr/>
          </a:p>
          <a:p>
            <a:pPr marR="26288" defTabSz="590041">
              <a:lnSpc>
                <a:spcPct val="80000"/>
              </a:lnSpc>
              <a:spcBef>
                <a:spcPts val="0"/>
              </a:spcBef>
              <a:defRPr sz="2208" spc="-44">
                <a:solidFill>
                  <a:srgbClr val="424242"/>
                </a:solidFill>
                <a:uFill>
                  <a:solidFill>
                    <a:srgbClr val="5E5E5E"/>
                  </a:solidFill>
                </a:uFill>
                <a:latin typeface="HelvNeue Light for IBM"/>
                <a:ea typeface="HelvNeue Light for IBM"/>
                <a:cs typeface="HelvNeue Light for IBM"/>
                <a:sym typeface="HelvNeue Light for IBM"/>
              </a:defRPr>
            </a:pPr>
            <a:r>
              <a:t>Jon Kolko,</a:t>
            </a:r>
          </a:p>
          <a:p>
            <a:pPr marR="26288" defTabSz="590041">
              <a:lnSpc>
                <a:spcPct val="80000"/>
              </a:lnSpc>
              <a:spcBef>
                <a:spcPts val="0"/>
              </a:spcBef>
              <a:defRPr sz="2208" spc="-44">
                <a:solidFill>
                  <a:srgbClr val="424242"/>
                </a:solidFill>
                <a:uFill>
                  <a:solidFill>
                    <a:srgbClr val="5E5E5E"/>
                  </a:solidFill>
                </a:uFill>
                <a:latin typeface="HelvNeue Light for IBM"/>
                <a:ea typeface="HelvNeue Light for IBM"/>
                <a:cs typeface="HelvNeue Light for IBM"/>
                <a:sym typeface="HelvNeue Light for IBM"/>
              </a:defRPr>
            </a:pPr>
            <a:r>
              <a:t>HBR, September 2015</a:t>
            </a:r>
          </a:p>
        </p:txBody>
      </p:sp>
      <p:pic>
        <p:nvPicPr>
          <p:cNvPr id="678" name="pasted-image.png"/>
          <p:cNvPicPr>
            <a:picLocks noChangeAspect="1"/>
          </p:cNvPicPr>
          <p:nvPr/>
        </p:nvPicPr>
        <p:blipFill>
          <a:blip r:embed="rId6">
            <a:extLst/>
          </a:blip>
          <a:srcRect l="15115" r="55820"/>
          <a:stretch>
            <a:fillRect/>
          </a:stretch>
        </p:blipFill>
        <p:spPr>
          <a:xfrm>
            <a:off x="1502687" y="3429000"/>
            <a:ext cx="2590885" cy="2926883"/>
          </a:xfrm>
          <a:prstGeom prst="rect">
            <a:avLst/>
          </a:prstGeom>
          <a:ln w="12700">
            <a:miter lim="400000"/>
          </a:ln>
        </p:spPr>
      </p:pic>
      <p:sp>
        <p:nvSpPr>
          <p:cNvPr id="679" name="Shape 679"/>
          <p:cNvSpPr/>
          <p:nvPr/>
        </p:nvSpPr>
        <p:spPr>
          <a:xfrm>
            <a:off x="20068277" y="8521700"/>
            <a:ext cx="3204436" cy="409238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pPr marR="57150" defTabSz="1282700">
              <a:lnSpc>
                <a:spcPct val="80000"/>
              </a:lnSpc>
              <a:spcBef>
                <a:spcPts val="0"/>
              </a:spcBef>
              <a:defRPr sz="2600" spc="-52">
                <a:solidFill>
                  <a:srgbClr val="424242"/>
                </a:solidFill>
                <a:uFill>
                  <a:solidFill>
                    <a:srgbClr val="5E5E5E"/>
                  </a:solidFill>
                </a:uFill>
                <a:latin typeface="HelvNeue Light for IBM"/>
                <a:ea typeface="HelvNeue Light for IBM"/>
                <a:cs typeface="HelvNeue Light for IBM"/>
                <a:sym typeface="HelvNeue Light for IBM"/>
              </a:defRPr>
            </a:pPr>
            <a:r>
              <a:t>“</a:t>
            </a:r>
            <a:r>
              <a:rPr>
                <a:latin typeface="HelvNeue Light Italic for IBM"/>
                <a:ea typeface="HelvNeue Light Italic for IBM"/>
                <a:cs typeface="HelvNeue Light Italic for IBM"/>
                <a:sym typeface="HelvNeue Light Italic for IBM"/>
              </a:rPr>
              <a:t>Everyone [at Kaiser] was very complimentary of the briefing. </a:t>
            </a:r>
            <a:r>
              <a:rPr>
                <a:latin typeface="HelvNeue Medium Italic for IBM"/>
                <a:ea typeface="HelvNeue Medium Italic for IBM"/>
                <a:cs typeface="HelvNeue Medium Italic for IBM"/>
                <a:sym typeface="HelvNeue Medium Italic for IBM"/>
              </a:rPr>
              <a:t>IBM Design was a big part of setting us apart from our competition</a:t>
            </a:r>
            <a:r>
              <a:rPr>
                <a:latin typeface="HelvNeue Light Italic for IBM"/>
                <a:ea typeface="HelvNeue Light Italic for IBM"/>
                <a:cs typeface="HelvNeue Light Italic for IBM"/>
                <a:sym typeface="HelvNeue Light Italic for IBM"/>
              </a:rPr>
              <a:t>.</a:t>
            </a:r>
            <a:r>
              <a:t>”</a:t>
            </a:r>
            <a:br/>
            <a:endParaRPr/>
          </a:p>
          <a:p>
            <a:pPr marR="57150" defTabSz="1282700">
              <a:lnSpc>
                <a:spcPct val="80000"/>
              </a:lnSpc>
              <a:spcBef>
                <a:spcPts val="0"/>
              </a:spcBef>
              <a:defRPr sz="2600" spc="-52">
                <a:solidFill>
                  <a:srgbClr val="424242"/>
                </a:solidFill>
                <a:uFill>
                  <a:solidFill>
                    <a:srgbClr val="5E5E5E"/>
                  </a:solidFill>
                </a:uFill>
                <a:latin typeface="HelvNeue Light for IBM"/>
                <a:ea typeface="HelvNeue Light for IBM"/>
                <a:cs typeface="HelvNeue Light for IBM"/>
                <a:sym typeface="HelvNeue Light for IBM"/>
              </a:defRPr>
            </a:pPr>
            <a:r>
              <a:t>Wendy Won, VP Kaiser Permanente Account</a:t>
            </a:r>
          </a:p>
        </p:txBody>
      </p:sp>
      <p:pic>
        <p:nvPicPr>
          <p:cNvPr id="680" name="pasted-image.png"/>
          <p:cNvPicPr>
            <a:picLocks noChangeAspect="1"/>
          </p:cNvPicPr>
          <p:nvPr/>
        </p:nvPicPr>
        <p:blipFill>
          <a:blip r:embed="rId7">
            <a:extLst/>
          </a:blip>
          <a:srcRect l="22984" r="22984"/>
          <a:stretch>
            <a:fillRect/>
          </a:stretch>
        </p:blipFill>
        <p:spPr>
          <a:xfrm>
            <a:off x="16563446" y="8521700"/>
            <a:ext cx="3036595" cy="3819476"/>
          </a:xfrm>
          <a:prstGeom prst="rect">
            <a:avLst/>
          </a:prstGeom>
          <a:ln w="25400"/>
        </p:spPr>
      </p:pic>
      <p:sp>
        <p:nvSpPr>
          <p:cNvPr id="681" name="Shape 681"/>
          <p:cNvSpPr/>
          <p:nvPr/>
        </p:nvSpPr>
        <p:spPr>
          <a:xfrm>
            <a:off x="20068277" y="3422780"/>
            <a:ext cx="2682971" cy="3397322"/>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pPr marR="51434" defTabSz="1154429">
              <a:lnSpc>
                <a:spcPct val="80000"/>
              </a:lnSpc>
              <a:spcBef>
                <a:spcPts val="0"/>
              </a:spcBef>
              <a:defRPr sz="2340" spc="-46">
                <a:solidFill>
                  <a:srgbClr val="424242"/>
                </a:solidFill>
                <a:uFill>
                  <a:solidFill>
                    <a:srgbClr val="5E5E5E"/>
                  </a:solidFill>
                </a:uFill>
                <a:latin typeface="HelvNeue Light for IBM"/>
                <a:ea typeface="HelvNeue Light for IBM"/>
                <a:cs typeface="HelvNeue Light for IBM"/>
                <a:sym typeface="HelvNeue Light for IBM"/>
              </a:defRPr>
            </a:pPr>
            <a:r>
              <a:rPr>
                <a:latin typeface="HelvNeue Light Italic for IBM"/>
                <a:ea typeface="HelvNeue Light Italic for IBM"/>
                <a:cs typeface="HelvNeue Light Italic for IBM"/>
                <a:sym typeface="HelvNeue Light Italic for IBM"/>
              </a:rPr>
              <a:t> “I’ve never seen any company implement [design thinking] on the scale of IBM,”</a:t>
            </a:r>
            <a:r>
              <a:t> </a:t>
            </a:r>
          </a:p>
          <a:p>
            <a:pPr marR="51434" defTabSz="1154429">
              <a:lnSpc>
                <a:spcPct val="80000"/>
              </a:lnSpc>
              <a:spcBef>
                <a:spcPts val="0"/>
              </a:spcBef>
              <a:defRPr sz="2340" spc="-46">
                <a:solidFill>
                  <a:srgbClr val="424242"/>
                </a:solidFill>
                <a:uFill>
                  <a:solidFill>
                    <a:srgbClr val="5E5E5E"/>
                  </a:solidFill>
                </a:uFill>
                <a:latin typeface="HelvNeue Light for IBM"/>
                <a:ea typeface="HelvNeue Light for IBM"/>
                <a:cs typeface="HelvNeue Light for IBM"/>
                <a:sym typeface="HelvNeue Light for IBM"/>
              </a:defRPr>
            </a:pPr>
            <a:endParaRPr/>
          </a:p>
          <a:p>
            <a:pPr marR="51434" defTabSz="1154429">
              <a:lnSpc>
                <a:spcPct val="80000"/>
              </a:lnSpc>
              <a:spcBef>
                <a:spcPts val="0"/>
              </a:spcBef>
              <a:defRPr sz="2340" spc="-46">
                <a:solidFill>
                  <a:srgbClr val="424242"/>
                </a:solidFill>
                <a:uFill>
                  <a:solidFill>
                    <a:srgbClr val="5E5E5E"/>
                  </a:solidFill>
                </a:uFill>
                <a:latin typeface="HelvNeue Light for IBM"/>
                <a:ea typeface="HelvNeue Light for IBM"/>
                <a:cs typeface="HelvNeue Light for IBM"/>
                <a:sym typeface="HelvNeue Light for IBM"/>
              </a:defRPr>
            </a:pPr>
            <a:r>
              <a:t>William Burnett, executive director of the design program at Stanford University.</a:t>
            </a:r>
          </a:p>
        </p:txBody>
      </p:sp>
      <p:pic>
        <p:nvPicPr>
          <p:cNvPr id="682" name="pasted-image.png"/>
          <p:cNvPicPr>
            <a:picLocks noChangeAspect="1"/>
          </p:cNvPicPr>
          <p:nvPr/>
        </p:nvPicPr>
        <p:blipFill>
          <a:blip r:embed="rId8">
            <a:extLst/>
          </a:blip>
          <a:srcRect l="7307" t="4712" r="7307"/>
          <a:stretch>
            <a:fillRect/>
          </a:stretch>
        </p:blipFill>
        <p:spPr>
          <a:xfrm>
            <a:off x="16722195" y="3402115"/>
            <a:ext cx="2877633" cy="3585231"/>
          </a:xfrm>
          <a:prstGeom prst="rect">
            <a:avLst/>
          </a:prstGeom>
          <a:ln w="25400"/>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 name="pasted-image.pdf"/>
          <p:cNvPicPr>
            <a:picLocks noChangeAspect="1"/>
          </p:cNvPicPr>
          <p:nvPr/>
        </p:nvPicPr>
        <p:blipFill>
          <a:blip r:embed="rId2">
            <a:extLst/>
          </a:blip>
          <a:stretch>
            <a:fillRect/>
          </a:stretch>
        </p:blipFill>
        <p:spPr>
          <a:xfrm>
            <a:off x="0" y="1320420"/>
            <a:ext cx="23936062" cy="11799940"/>
          </a:xfrm>
          <a:prstGeom prst="rect">
            <a:avLst/>
          </a:prstGeom>
          <a:ln w="25400"/>
        </p:spPr>
      </p:pic>
      <p:sp>
        <p:nvSpPr>
          <p:cNvPr id="685" name="Shape 685"/>
          <p:cNvSpPr>
            <a:spLocks noGrp="1"/>
          </p:cNvSpPr>
          <p:nvPr>
            <p:ph type="body" idx="13"/>
          </p:nvPr>
        </p:nvSpPr>
        <p:spPr>
          <a:xfrm>
            <a:off x="977900" y="848998"/>
            <a:ext cx="19680616" cy="942844"/>
          </a:xfrm>
          <a:prstGeom prst="rect">
            <a:avLst/>
          </a:prstGeom>
        </p:spPr>
        <p:txBody>
          <a:bodyPr/>
          <a:lstStyle/>
          <a:p>
            <a:r>
              <a:rPr dirty="0"/>
              <a:t>We have a global perspective.  We bring this to our clients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0" name="Table 750"/>
          <p:cNvGraphicFramePr/>
          <p:nvPr>
            <p:extLst/>
          </p:nvPr>
        </p:nvGraphicFramePr>
        <p:xfrm>
          <a:off x="1669859" y="1996906"/>
          <a:ext cx="19850874" cy="11105457"/>
        </p:xfrm>
        <a:graphic>
          <a:graphicData uri="http://schemas.openxmlformats.org/drawingml/2006/table">
            <a:tbl>
              <a:tblPr bandRow="1">
                <a:tableStyleId>{4C3C2611-4C71-4FC5-86AE-919BDF0F9419}</a:tableStyleId>
              </a:tblPr>
              <a:tblGrid>
                <a:gridCol w="2911282"/>
                <a:gridCol w="6442743"/>
                <a:gridCol w="10109721"/>
                <a:gridCol w="387128"/>
              </a:tblGrid>
              <a:tr h="852701">
                <a:tc>
                  <a:txBody>
                    <a:bodyPr/>
                    <a:lstStyle/>
                    <a:p>
                      <a:pPr algn="l" defTabSz="914400">
                        <a:defRPr sz="1800"/>
                      </a:pPr>
                      <a:r>
                        <a:rPr lang="en-US" sz="3200" b="1" dirty="0" smtClean="0">
                          <a:solidFill>
                            <a:srgbClr val="E15702"/>
                          </a:solidFill>
                          <a:latin typeface="+mj-lt"/>
                          <a:ea typeface="+mj-ea"/>
                          <a:cs typeface="+mj-cs"/>
                          <a:sym typeface="Helvetica Neue"/>
                        </a:rPr>
                        <a:t>Nov-17-16</a:t>
                      </a:r>
                      <a:endParaRPr sz="3200" b="1" dirty="0">
                        <a:solidFill>
                          <a:srgbClr val="E15702"/>
                        </a:solidFill>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defRPr sz="1800"/>
                      </a:pPr>
                      <a:r>
                        <a:rPr sz="3200" b="1" dirty="0">
                          <a:solidFill>
                            <a:srgbClr val="264A60"/>
                          </a:solidFill>
                          <a:latin typeface="+mj-lt"/>
                          <a:ea typeface="+mj-ea"/>
                          <a:cs typeface="+mj-cs"/>
                          <a:sym typeface="Helvetica Neue"/>
                        </a:rPr>
                        <a:t>Topic</a:t>
                      </a: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defRPr sz="1800"/>
                      </a:pPr>
                      <a:r>
                        <a:rPr sz="3200" b="1" dirty="0">
                          <a:solidFill>
                            <a:srgbClr val="264A60"/>
                          </a:solidFill>
                          <a:latin typeface="+mj-lt"/>
                          <a:ea typeface="+mj-ea"/>
                          <a:cs typeface="+mj-cs"/>
                          <a:sym typeface="Helvetica Neue"/>
                        </a:rPr>
                        <a:t>Explanation</a:t>
                      </a:r>
                    </a:p>
                  </a:txBody>
                  <a:tcPr marL="127000" marR="127000" marT="127000" marB="127000" horzOverflow="overflow">
                    <a:lnL w="0">
                      <a:noFill/>
                      <a:miter lim="400000"/>
                    </a:lnL>
                    <a:lnR w="0">
                      <a:miter lim="400000"/>
                    </a:lnR>
                    <a:lnT w="0">
                      <a:miter lim="400000"/>
                    </a:lnT>
                    <a:lnB w="0">
                      <a:noFill/>
                      <a:miter lim="400000"/>
                    </a:lnB>
                    <a:solidFill>
                      <a:schemeClr val="bg1"/>
                    </a:solidFill>
                  </a:tcPr>
                </a:tc>
                <a:tc>
                  <a:txBody>
                    <a:bodyPr/>
                    <a:lstStyle/>
                    <a:p>
                      <a:pPr algn="l" defTabSz="914400">
                        <a:defRPr sz="2500">
                          <a:latin typeface="+mj-lt"/>
                          <a:ea typeface="+mj-ea"/>
                          <a:cs typeface="+mj-cs"/>
                          <a:sym typeface="Helvetica Neue"/>
                        </a:defRPr>
                      </a:pPr>
                      <a:endParaRPr dirty="0"/>
                    </a:p>
                  </a:txBody>
                  <a:tcPr marL="127000" marR="127000" marT="127000" marB="127000" anchor="b" horzOverflow="overflow">
                    <a:lnL w="0">
                      <a:miter lim="400000"/>
                    </a:lnL>
                    <a:lnR w="0">
                      <a:miter lim="400000"/>
                    </a:lnR>
                    <a:lnT w="0">
                      <a:miter lim="400000"/>
                    </a:lnT>
                    <a:lnB w="0">
                      <a:miter lim="400000"/>
                    </a:lnB>
                    <a:solidFill>
                      <a:schemeClr val="bg1"/>
                    </a:solidFill>
                  </a:tcPr>
                </a:tc>
              </a:tr>
              <a:tr h="851092">
                <a:tc>
                  <a:txBody>
                    <a:bodyPr/>
                    <a:lstStyle/>
                    <a:p>
                      <a:pPr algn="l" defTabSz="914400">
                        <a:defRPr sz="1800"/>
                      </a:pPr>
                      <a:r>
                        <a:rPr sz="2200" dirty="0" smtClean="0">
                          <a:latin typeface="+mj-lt"/>
                          <a:ea typeface="+mj-ea"/>
                          <a:cs typeface="+mj-cs"/>
                          <a:sym typeface="Helvetica Neue"/>
                        </a:rPr>
                        <a:t>8:</a:t>
                      </a:r>
                      <a:r>
                        <a:rPr lang="en-US" sz="2200" dirty="0" smtClean="0">
                          <a:latin typeface="+mj-lt"/>
                          <a:ea typeface="+mj-ea"/>
                          <a:cs typeface="+mj-cs"/>
                          <a:sym typeface="Helvetica Neue"/>
                        </a:rPr>
                        <a:t>30</a:t>
                      </a:r>
                      <a:r>
                        <a:rPr sz="2200" dirty="0" smtClean="0">
                          <a:latin typeface="+mj-lt"/>
                          <a:ea typeface="+mj-ea"/>
                          <a:cs typeface="+mj-cs"/>
                          <a:sym typeface="Helvetica Neue"/>
                        </a:rPr>
                        <a:t> </a:t>
                      </a:r>
                      <a:r>
                        <a:rPr sz="2200" dirty="0">
                          <a:latin typeface="+mj-lt"/>
                          <a:ea typeface="+mj-ea"/>
                          <a:cs typeface="+mj-cs"/>
                          <a:sym typeface="Helvetica Neue"/>
                        </a:rPr>
                        <a:t>– </a:t>
                      </a:r>
                      <a:r>
                        <a:rPr lang="en-US" sz="2200" dirty="0" smtClean="0">
                          <a:latin typeface="+mj-lt"/>
                          <a:ea typeface="+mj-ea"/>
                          <a:cs typeface="+mj-cs"/>
                          <a:sym typeface="Helvetica Neue"/>
                        </a:rPr>
                        <a:t>9</a:t>
                      </a:r>
                      <a:r>
                        <a:rPr sz="2200" dirty="0" smtClean="0">
                          <a:latin typeface="+mj-lt"/>
                          <a:ea typeface="+mj-ea"/>
                          <a:cs typeface="+mj-cs"/>
                          <a:sym typeface="Helvetica Neue"/>
                        </a:rPr>
                        <a:t>:</a:t>
                      </a:r>
                      <a:r>
                        <a:rPr lang="en-US" sz="2200" dirty="0" smtClean="0">
                          <a:latin typeface="+mj-lt"/>
                          <a:ea typeface="+mj-ea"/>
                          <a:cs typeface="+mj-cs"/>
                          <a:sym typeface="Helvetica Neue"/>
                        </a:rPr>
                        <a:t>00</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rgbClr val="EEF5FD"/>
                    </a:solidFill>
                  </a:tcPr>
                </a:tc>
                <a:tc>
                  <a:txBody>
                    <a:bodyPr/>
                    <a:lstStyle/>
                    <a:p>
                      <a:pPr algn="l" defTabSz="914400">
                        <a:lnSpc>
                          <a:spcPct val="90000"/>
                        </a:lnSpc>
                        <a:defRPr sz="1800"/>
                      </a:pPr>
                      <a:r>
                        <a:rPr lang="en-US" sz="2200" dirty="0" smtClean="0">
                          <a:latin typeface="+mj-lt"/>
                          <a:ea typeface="+mj-ea"/>
                          <a:cs typeface="+mj-cs"/>
                          <a:sym typeface="Helvetica Neue"/>
                        </a:rPr>
                        <a:t>Welcome and Introductions </a:t>
                      </a:r>
                      <a:r>
                        <a:rPr lang="en-US" sz="2200" dirty="0" smtClean="0">
                          <a:solidFill>
                            <a:srgbClr val="E15702"/>
                          </a:solidFill>
                          <a:latin typeface="+mj-lt"/>
                          <a:ea typeface="+mj-ea"/>
                          <a:cs typeface="+mj-cs"/>
                          <a:sym typeface="Helvetica Neue"/>
                        </a:rPr>
                        <a:t>(NAX)</a:t>
                      </a:r>
                      <a:endParaRPr sz="2200" dirty="0">
                        <a:solidFill>
                          <a:srgbClr val="E15702"/>
                        </a:solidFill>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rgbClr val="EEF5FD"/>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sz="1800"/>
                      </a:pPr>
                      <a:r>
                        <a:rPr lang="en-US" sz="2200" b="0" i="0" u="none" strike="noStrike" cap="none" spc="0" baseline="0" dirty="0" smtClean="0">
                          <a:ln>
                            <a:noFill/>
                          </a:ln>
                          <a:solidFill>
                            <a:srgbClr val="000000"/>
                          </a:solidFill>
                          <a:uFillTx/>
                          <a:latin typeface="+mj-lt"/>
                          <a:ea typeface="+mn-ea"/>
                          <a:cs typeface="+mn-cs"/>
                          <a:sym typeface="Helvetica Neue"/>
                        </a:rPr>
                        <a:t>Welcome—we’re glad to have you here with us! </a:t>
                      </a:r>
                      <a:br>
                        <a:rPr lang="en-US" sz="2200" b="0" i="0" u="none" strike="noStrike" cap="none" spc="0" baseline="0" dirty="0" smtClean="0">
                          <a:ln>
                            <a:noFill/>
                          </a:ln>
                          <a:solidFill>
                            <a:srgbClr val="000000"/>
                          </a:solidFill>
                          <a:uFillTx/>
                          <a:latin typeface="+mj-lt"/>
                          <a:ea typeface="+mn-ea"/>
                          <a:cs typeface="+mn-cs"/>
                          <a:sym typeface="Helvetica Neue"/>
                        </a:rPr>
                      </a:br>
                      <a:r>
                        <a:rPr lang="en-US" sz="2200" b="0" i="0" u="none" strike="noStrike" cap="none" spc="0" baseline="0" dirty="0" smtClean="0">
                          <a:ln>
                            <a:noFill/>
                          </a:ln>
                          <a:solidFill>
                            <a:srgbClr val="000000"/>
                          </a:solidFill>
                          <a:uFillTx/>
                          <a:latin typeface="+mj-lt"/>
                          <a:ea typeface="+mn-ea"/>
                          <a:cs typeface="+mn-cs"/>
                          <a:sym typeface="Helvetica Neue"/>
                        </a:rPr>
                        <a:t>Name, What you do, and one Fun Fact.</a:t>
                      </a:r>
                    </a:p>
                  </a:txBody>
                  <a:tcPr marL="127000" marR="127000" marT="127000" marB="127000" horzOverflow="overflow">
                    <a:lnL w="0">
                      <a:noFill/>
                      <a:miter lim="400000"/>
                    </a:lnL>
                    <a:lnR w="0">
                      <a:miter lim="400000"/>
                    </a:lnR>
                    <a:lnT w="0">
                      <a:noFill/>
                      <a:miter lim="400000"/>
                    </a:lnT>
                    <a:lnB w="0">
                      <a:noFill/>
                      <a:miter lim="400000"/>
                    </a:lnB>
                    <a:solidFill>
                      <a:srgbClr val="EEF5FD"/>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miter lim="400000"/>
                    </a:lnL>
                    <a:lnR w="0">
                      <a:miter lim="400000"/>
                    </a:lnR>
                    <a:lnT w="0">
                      <a:miter lim="400000"/>
                    </a:lnT>
                    <a:lnB w="0">
                      <a:miter lim="400000"/>
                    </a:lnB>
                    <a:solidFill>
                      <a:srgbClr val="EEF5FD"/>
                    </a:solidFill>
                  </a:tcPr>
                </a:tc>
              </a:tr>
              <a:tr h="851092">
                <a:tc>
                  <a:txBody>
                    <a:bodyPr/>
                    <a:lstStyle/>
                    <a:p>
                      <a:pPr algn="l" defTabSz="914400">
                        <a:defRPr sz="1800"/>
                      </a:pPr>
                      <a:r>
                        <a:rPr lang="en-US" sz="2200" dirty="0" smtClean="0">
                          <a:latin typeface="+mj-lt"/>
                          <a:ea typeface="+mj-ea"/>
                          <a:cs typeface="+mj-cs"/>
                          <a:sym typeface="Helvetica Neue"/>
                        </a:rPr>
                        <a:t>9:00 </a:t>
                      </a:r>
                      <a:r>
                        <a:rPr lang="mr-IN" sz="2200" dirty="0" smtClean="0">
                          <a:latin typeface="+mj-lt"/>
                          <a:ea typeface="+mj-ea"/>
                          <a:cs typeface="+mj-cs"/>
                          <a:sym typeface="Helvetica Neue"/>
                        </a:rPr>
                        <a:t>–</a:t>
                      </a:r>
                      <a:r>
                        <a:rPr lang="en-US" sz="2200" dirty="0" smtClean="0">
                          <a:latin typeface="+mj-lt"/>
                          <a:ea typeface="+mj-ea"/>
                          <a:cs typeface="+mj-cs"/>
                          <a:sym typeface="Helvetica Neue"/>
                        </a:rPr>
                        <a:t> 9:45</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lnSpc>
                          <a:spcPct val="90000"/>
                        </a:lnSpc>
                        <a:defRPr sz="1800"/>
                      </a:pPr>
                      <a:r>
                        <a:rPr lang="en-US" sz="2200" dirty="0" smtClean="0">
                          <a:latin typeface="+mj-lt"/>
                          <a:ea typeface="+mj-ea"/>
                          <a:cs typeface="+mj-cs"/>
                          <a:sym typeface="Helvetica Neue"/>
                        </a:rPr>
                        <a:t>Vision </a:t>
                      </a:r>
                      <a:r>
                        <a:rPr lang="en-US" sz="2200" b="0" i="0" u="none" strike="noStrike" cap="none" spc="0" baseline="0" dirty="0" smtClean="0">
                          <a:ln>
                            <a:noFill/>
                          </a:ln>
                          <a:solidFill>
                            <a:srgbClr val="6A4385"/>
                          </a:solidFill>
                          <a:uFillTx/>
                          <a:latin typeface="+mj-lt"/>
                          <a:ea typeface="+mn-ea"/>
                          <a:cs typeface="+mn-cs"/>
                          <a:sym typeface="Helvetica Neue"/>
                        </a:rPr>
                        <a:t>(Kacie / Nicole / Tarver /)</a:t>
                      </a:r>
                      <a:r>
                        <a:rPr lang="en-US" sz="2200" dirty="0" smtClean="0">
                          <a:solidFill>
                            <a:srgbClr val="6A4385"/>
                          </a:solidFill>
                          <a:latin typeface="+mj-lt"/>
                          <a:ea typeface="+mj-ea"/>
                          <a:cs typeface="+mj-cs"/>
                          <a:sym typeface="Helvetica Neue"/>
                        </a:rPr>
                        <a:t>,</a:t>
                      </a:r>
                      <a:r>
                        <a:rPr lang="en-US" sz="2200" baseline="0" dirty="0" smtClean="0">
                          <a:solidFill>
                            <a:srgbClr val="6A4385"/>
                          </a:solidFill>
                          <a:latin typeface="+mj-lt"/>
                          <a:ea typeface="+mj-ea"/>
                          <a:cs typeface="+mj-cs"/>
                          <a:sym typeface="Helvetica Neue"/>
                        </a:rPr>
                        <a:t> </a:t>
                      </a:r>
                      <a:r>
                        <a:rPr lang="en-US" sz="2200" baseline="0" dirty="0" smtClean="0">
                          <a:latin typeface="+mj-lt"/>
                          <a:ea typeface="+mj-ea"/>
                          <a:cs typeface="+mj-cs"/>
                          <a:sym typeface="Helvetica Neue"/>
                        </a:rPr>
                        <a:t>Design Exercise </a:t>
                      </a:r>
                      <a:r>
                        <a:rPr lang="en-US" sz="2200" b="0" i="0" u="none" strike="noStrike" cap="none" spc="0" baseline="0" dirty="0" smtClean="0">
                          <a:ln>
                            <a:noFill/>
                          </a:ln>
                          <a:solidFill>
                            <a:srgbClr val="00B050"/>
                          </a:solidFill>
                          <a:uFillTx/>
                          <a:latin typeface="+mn-lt"/>
                          <a:ea typeface="+mn-ea"/>
                          <a:cs typeface="+mn-cs"/>
                          <a:sym typeface="Helvetica Neue"/>
                        </a:rPr>
                        <a:t>(VERA)</a:t>
                      </a:r>
                      <a:r>
                        <a:rPr lang="en-US" sz="2200" baseline="0" dirty="0" smtClean="0">
                          <a:latin typeface="+mj-lt"/>
                          <a:ea typeface="+mj-ea"/>
                          <a:cs typeface="+mj-cs"/>
                          <a:sym typeface="Helvetica Neue"/>
                        </a:rPr>
                        <a:t>, Hopes and Fears </a:t>
                      </a:r>
                      <a:r>
                        <a:rPr lang="en-US" sz="2200" b="0" i="0" u="none" strike="noStrike" cap="none" spc="0" baseline="0" dirty="0" smtClean="0">
                          <a:ln>
                            <a:noFill/>
                          </a:ln>
                          <a:solidFill>
                            <a:srgbClr val="E15702"/>
                          </a:solidFill>
                          <a:uFillTx/>
                          <a:latin typeface="+mn-lt"/>
                          <a:ea typeface="+mn-ea"/>
                          <a:cs typeface="+mn-cs"/>
                          <a:sym typeface="Helvetica Neue"/>
                        </a:rPr>
                        <a:t>(NAX)</a:t>
                      </a:r>
                      <a:endParaRPr sz="2200" dirty="0">
                        <a:solidFill>
                          <a:srgbClr val="E15702"/>
                        </a:solidFill>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sz="1800"/>
                      </a:pPr>
                      <a:r>
                        <a:rPr lang="en-US" sz="2200" b="0" i="0" u="none" strike="noStrike" cap="none" spc="0" baseline="0" dirty="0" smtClean="0">
                          <a:ln>
                            <a:noFill/>
                          </a:ln>
                          <a:solidFill>
                            <a:srgbClr val="000000"/>
                          </a:solidFill>
                          <a:uFillTx/>
                          <a:latin typeface="+mj-lt"/>
                          <a:ea typeface="+mn-ea"/>
                          <a:cs typeface="+mn-cs"/>
                          <a:sym typeface="Helvetica Neue"/>
                        </a:rPr>
                        <a:t>1. Why we’re here. 2. Warm up with Design Exercise. 3. Hopes and Fears Activity</a:t>
                      </a:r>
                    </a:p>
                  </a:txBody>
                  <a:tcPr marL="127000" marR="127000" marT="127000" marB="127000" horzOverflow="overflow">
                    <a:lnL w="0">
                      <a:noFill/>
                      <a:miter lim="400000"/>
                    </a:lnL>
                    <a:lnR w="0">
                      <a:miter lim="400000"/>
                    </a:lnR>
                    <a:lnT w="0">
                      <a:noFill/>
                      <a:miter lim="400000"/>
                    </a:lnT>
                    <a:lnB w="0">
                      <a:noFill/>
                      <a:miter lim="400000"/>
                    </a:lnB>
                    <a:solidFill>
                      <a:schemeClr val="bg1"/>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miter lim="400000"/>
                    </a:lnL>
                    <a:lnR w="0">
                      <a:miter lim="400000"/>
                    </a:lnR>
                    <a:lnT w="0">
                      <a:miter lim="400000"/>
                    </a:lnT>
                    <a:lnB w="0">
                      <a:miter lim="400000"/>
                    </a:lnB>
                    <a:solidFill>
                      <a:schemeClr val="bg1"/>
                    </a:solidFill>
                  </a:tcPr>
                </a:tc>
              </a:tr>
              <a:tr h="831417">
                <a:tc>
                  <a:txBody>
                    <a:bodyPr/>
                    <a:lstStyle/>
                    <a:p>
                      <a:pPr algn="l" defTabSz="914400">
                        <a:defRPr sz="1800"/>
                      </a:pPr>
                      <a:r>
                        <a:rPr sz="2200" dirty="0" smtClean="0">
                          <a:latin typeface="+mj-lt"/>
                          <a:ea typeface="+mj-ea"/>
                          <a:cs typeface="+mj-cs"/>
                          <a:sym typeface="Helvetica Neue"/>
                        </a:rPr>
                        <a:t>9:</a:t>
                      </a:r>
                      <a:r>
                        <a:rPr lang="en-US" sz="2200" dirty="0" smtClean="0">
                          <a:latin typeface="+mj-lt"/>
                          <a:ea typeface="+mj-ea"/>
                          <a:cs typeface="+mj-cs"/>
                          <a:sym typeface="Helvetica Neue"/>
                        </a:rPr>
                        <a:t>45</a:t>
                      </a:r>
                      <a:r>
                        <a:rPr sz="2200" dirty="0" smtClean="0">
                          <a:latin typeface="+mj-lt"/>
                          <a:ea typeface="+mj-ea"/>
                          <a:cs typeface="+mj-cs"/>
                          <a:sym typeface="Helvetica Neue"/>
                        </a:rPr>
                        <a:t> </a:t>
                      </a:r>
                      <a:r>
                        <a:rPr sz="2200" dirty="0">
                          <a:latin typeface="+mj-lt"/>
                          <a:ea typeface="+mj-ea"/>
                          <a:cs typeface="+mj-cs"/>
                          <a:sym typeface="Helvetica Neue"/>
                        </a:rPr>
                        <a:t>– </a:t>
                      </a:r>
                      <a:r>
                        <a:rPr sz="2200" dirty="0" smtClean="0">
                          <a:latin typeface="+mj-lt"/>
                          <a:ea typeface="+mj-ea"/>
                          <a:cs typeface="+mj-cs"/>
                          <a:sym typeface="Helvetica Neue"/>
                        </a:rPr>
                        <a:t>1</a:t>
                      </a:r>
                      <a:r>
                        <a:rPr lang="en-US" sz="2200" dirty="0" smtClean="0">
                          <a:latin typeface="+mj-lt"/>
                          <a:ea typeface="+mj-ea"/>
                          <a:cs typeface="+mj-cs"/>
                          <a:sym typeface="Helvetica Neue"/>
                        </a:rPr>
                        <a:t>0</a:t>
                      </a:r>
                      <a:r>
                        <a:rPr sz="2200" dirty="0" smtClean="0">
                          <a:latin typeface="+mj-lt"/>
                          <a:ea typeface="+mj-ea"/>
                          <a:cs typeface="+mj-cs"/>
                          <a:sym typeface="Helvetica Neue"/>
                        </a:rPr>
                        <a:t>:00</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rgbClr val="EEF5FD"/>
                    </a:solidFill>
                  </a:tcPr>
                </a:tc>
                <a:tc>
                  <a:txBody>
                    <a:bodyPr/>
                    <a:lstStyle/>
                    <a:p>
                      <a:pPr algn="l" defTabSz="914400">
                        <a:lnSpc>
                          <a:spcPct val="90000"/>
                        </a:lnSpc>
                        <a:defRPr sz="1800"/>
                      </a:pPr>
                      <a:r>
                        <a:rPr lang="en-US" sz="2200" dirty="0" smtClean="0">
                          <a:latin typeface="+mj-lt"/>
                          <a:ea typeface="+mj-ea"/>
                          <a:cs typeface="+mj-cs"/>
                          <a:sym typeface="Helvetica Neue"/>
                        </a:rPr>
                        <a:t>Break</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rgbClr val="EEF5FD"/>
                    </a:solidFill>
                  </a:tcPr>
                </a:tc>
                <a:tc>
                  <a:txBody>
                    <a:bodyPr/>
                    <a:lstStyle/>
                    <a:p>
                      <a:pPr algn="l" defTabSz="914400">
                        <a:lnSpc>
                          <a:spcPct val="90000"/>
                        </a:lnSpc>
                        <a:defRPr sz="1800"/>
                      </a:pPr>
                      <a:r>
                        <a:rPr lang="en-US" sz="2200" dirty="0" smtClean="0">
                          <a:latin typeface="+mj-lt"/>
                          <a:ea typeface="+mj-ea"/>
                          <a:cs typeface="+mj-cs"/>
                          <a:sym typeface="Helvetica Neue"/>
                        </a:rPr>
                        <a:t>Please be ready promptly at 10AM</a:t>
                      </a:r>
                      <a:endParaRPr sz="2200" dirty="0">
                        <a:latin typeface="+mj-lt"/>
                        <a:ea typeface="+mj-ea"/>
                        <a:cs typeface="+mj-cs"/>
                        <a:sym typeface="Helvetica Neue"/>
                      </a:endParaRPr>
                    </a:p>
                  </a:txBody>
                  <a:tcPr marL="127000" marR="127000" marT="127000" marB="127000" horzOverflow="overflow">
                    <a:lnL w="0">
                      <a:noFill/>
                      <a:miter lim="400000"/>
                    </a:lnL>
                    <a:lnR w="0">
                      <a:miter lim="400000"/>
                    </a:lnR>
                    <a:lnT w="0">
                      <a:noFill/>
                      <a:miter lim="400000"/>
                    </a:lnT>
                    <a:lnB w="0">
                      <a:noFill/>
                      <a:miter lim="400000"/>
                    </a:lnB>
                    <a:solidFill>
                      <a:srgbClr val="EEF5FD"/>
                    </a:solidFill>
                  </a:tcPr>
                </a:tc>
                <a:tc>
                  <a:txBody>
                    <a:bodyPr/>
                    <a:lstStyle/>
                    <a:p>
                      <a:pPr algn="l" defTabSz="914400">
                        <a:lnSpc>
                          <a:spcPct val="90000"/>
                        </a:lnSpc>
                        <a:defRPr sz="2500">
                          <a:latin typeface="+mj-lt"/>
                          <a:ea typeface="+mj-ea"/>
                          <a:cs typeface="+mj-cs"/>
                          <a:sym typeface="Helvetica Neue"/>
                        </a:defRPr>
                      </a:pPr>
                      <a:endParaRPr/>
                    </a:p>
                  </a:txBody>
                  <a:tcPr marL="127000" marR="127000" marT="127000" marB="127000" horzOverflow="overflow">
                    <a:lnL w="0">
                      <a:miter lim="400000"/>
                    </a:lnL>
                    <a:lnR w="0">
                      <a:miter lim="400000"/>
                    </a:lnR>
                    <a:lnT w="0">
                      <a:miter lim="400000"/>
                    </a:lnT>
                    <a:lnB w="0">
                      <a:miter lim="400000"/>
                    </a:lnB>
                    <a:solidFill>
                      <a:srgbClr val="EEF5FD"/>
                    </a:solidFill>
                  </a:tcPr>
                </a:tc>
              </a:tr>
              <a:tr h="831417">
                <a:tc>
                  <a:txBody>
                    <a:bodyPr/>
                    <a:lstStyle/>
                    <a:p>
                      <a:pPr algn="l" defTabSz="914400">
                        <a:defRPr sz="1800"/>
                      </a:pPr>
                      <a:r>
                        <a:rPr lang="en-US" sz="2200" dirty="0" smtClean="0">
                          <a:latin typeface="+mj-lt"/>
                          <a:ea typeface="+mj-ea"/>
                          <a:cs typeface="+mj-cs"/>
                          <a:sym typeface="Helvetica Neue"/>
                        </a:rPr>
                        <a:t>10:00</a:t>
                      </a:r>
                      <a:r>
                        <a:rPr sz="2200" dirty="0" smtClean="0">
                          <a:latin typeface="+mj-lt"/>
                          <a:ea typeface="+mj-ea"/>
                          <a:cs typeface="+mj-cs"/>
                          <a:sym typeface="Helvetica Neue"/>
                        </a:rPr>
                        <a:t> </a:t>
                      </a:r>
                      <a:r>
                        <a:rPr sz="2200" dirty="0">
                          <a:latin typeface="+mj-lt"/>
                          <a:ea typeface="+mj-ea"/>
                          <a:cs typeface="+mj-cs"/>
                          <a:sym typeface="Helvetica Neue"/>
                        </a:rPr>
                        <a:t>– </a:t>
                      </a:r>
                      <a:r>
                        <a:rPr sz="2200" dirty="0" smtClean="0">
                          <a:latin typeface="+mj-lt"/>
                          <a:ea typeface="+mj-ea"/>
                          <a:cs typeface="+mj-cs"/>
                          <a:sym typeface="Helvetica Neue"/>
                        </a:rPr>
                        <a:t>1</a:t>
                      </a:r>
                      <a:r>
                        <a:rPr lang="en-US" sz="2200" dirty="0" smtClean="0">
                          <a:latin typeface="+mj-lt"/>
                          <a:ea typeface="+mj-ea"/>
                          <a:cs typeface="+mj-cs"/>
                          <a:sym typeface="Helvetica Neue"/>
                        </a:rPr>
                        <a:t>1</a:t>
                      </a:r>
                      <a:r>
                        <a:rPr sz="2200" dirty="0" smtClean="0">
                          <a:latin typeface="+mj-lt"/>
                          <a:ea typeface="+mj-ea"/>
                          <a:cs typeface="+mj-cs"/>
                          <a:sym typeface="Helvetica Neue"/>
                        </a:rPr>
                        <a:t>:00</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lnSpc>
                          <a:spcPct val="90000"/>
                        </a:lnSpc>
                        <a:defRPr sz="1800"/>
                      </a:pPr>
                      <a:r>
                        <a:rPr lang="en-US" sz="2200" dirty="0" smtClean="0">
                          <a:latin typeface="+mj-lt"/>
                          <a:ea typeface="+mj-ea"/>
                          <a:cs typeface="+mj-cs"/>
                          <a:sym typeface="Helvetica Neue"/>
                        </a:rPr>
                        <a:t>Empathy Mapping </a:t>
                      </a:r>
                      <a:r>
                        <a:rPr lang="en-US" sz="2200" b="0" i="0" u="none" strike="noStrike" cap="none" spc="0" baseline="0" dirty="0" smtClean="0">
                          <a:ln>
                            <a:noFill/>
                          </a:ln>
                          <a:solidFill>
                            <a:srgbClr val="E15702"/>
                          </a:solidFill>
                          <a:uFillTx/>
                          <a:latin typeface="+mn-lt"/>
                          <a:ea typeface="+mn-ea"/>
                          <a:cs typeface="+mn-cs"/>
                          <a:sym typeface="Helvetica Neue"/>
                        </a:rPr>
                        <a:t>(NAX)</a:t>
                      </a:r>
                      <a:endParaRPr sz="2200" dirty="0">
                        <a:solidFill>
                          <a:srgbClr val="E15702"/>
                        </a:solidFill>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lnSpc>
                          <a:spcPct val="90000"/>
                        </a:lnSpc>
                        <a:defRPr sz="1800"/>
                      </a:pPr>
                      <a:r>
                        <a:rPr lang="en-US" sz="2200" b="0" i="0" u="none" strike="noStrike" cap="none" spc="0" baseline="0" dirty="0" smtClean="0">
                          <a:ln>
                            <a:noFill/>
                          </a:ln>
                          <a:solidFill>
                            <a:srgbClr val="000000"/>
                          </a:solidFill>
                          <a:uFillTx/>
                          <a:latin typeface="+mj-lt"/>
                          <a:ea typeface="+mn-ea"/>
                          <a:cs typeface="+mn-cs"/>
                          <a:sym typeface="Helvetica Light"/>
                        </a:rPr>
                        <a:t>Identify the story of a veteran we are designing for. Identify what he/she is thinking, feeling, doing, and saying. </a:t>
                      </a:r>
                      <a:endParaRPr sz="2200" dirty="0">
                        <a:latin typeface="+mj-lt"/>
                        <a:ea typeface="+mj-ea"/>
                        <a:cs typeface="+mj-cs"/>
                        <a:sym typeface="Helvetica Neue"/>
                      </a:endParaRPr>
                    </a:p>
                  </a:txBody>
                  <a:tcPr marL="127000" marR="127000" marT="127000" marB="127000" horzOverflow="overflow">
                    <a:lnL w="0">
                      <a:noFill/>
                      <a:miter lim="400000"/>
                    </a:lnL>
                    <a:lnR w="0">
                      <a:miter lim="400000"/>
                    </a:lnR>
                    <a:lnT w="0">
                      <a:noFill/>
                      <a:miter lim="400000"/>
                    </a:lnT>
                    <a:lnB w="0">
                      <a:noFill/>
                      <a:miter lim="400000"/>
                    </a:lnB>
                    <a:solidFill>
                      <a:schemeClr val="bg1"/>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miter lim="400000"/>
                    </a:lnL>
                    <a:lnR w="0">
                      <a:miter lim="400000"/>
                    </a:lnR>
                    <a:lnT w="0">
                      <a:miter lim="400000"/>
                    </a:lnT>
                    <a:lnB w="0">
                      <a:miter lim="400000"/>
                    </a:lnB>
                    <a:solidFill>
                      <a:schemeClr val="bg1"/>
                    </a:solidFill>
                  </a:tcPr>
                </a:tc>
              </a:tr>
              <a:tr h="828072">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pPr>
                      <a:r>
                        <a:rPr lang="is-IS" sz="2200" b="0" i="0" u="none" strike="noStrike" cap="none" spc="0" baseline="0" dirty="0" smtClean="0">
                          <a:ln>
                            <a:noFill/>
                          </a:ln>
                          <a:solidFill>
                            <a:srgbClr val="000000"/>
                          </a:solidFill>
                          <a:uFillTx/>
                          <a:latin typeface="+mj-lt"/>
                          <a:ea typeface="+mn-ea"/>
                          <a:cs typeface="+mn-cs"/>
                          <a:sym typeface="Helvetica Neue"/>
                        </a:rPr>
                        <a:t>11:00 – 12:00</a:t>
                      </a:r>
                    </a:p>
                  </a:txBody>
                  <a:tcPr marL="127000" marR="127000" marT="127000" marB="127000" horzOverflow="overflow">
                    <a:lnL w="0">
                      <a:miter lim="400000"/>
                    </a:lnL>
                    <a:lnR w="0">
                      <a:noFill/>
                      <a:miter lim="400000"/>
                    </a:lnR>
                    <a:lnT w="0">
                      <a:noFill/>
                      <a:miter lim="400000"/>
                    </a:lnT>
                    <a:lnB w="0">
                      <a:miter lim="400000"/>
                    </a:lnB>
                    <a:solidFill>
                      <a:srgbClr val="EEF5FD"/>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sz="1800"/>
                      </a:pPr>
                      <a:r>
                        <a:rPr lang="en-US" sz="2200" b="0" i="0" u="none" strike="noStrike" cap="none" spc="0" baseline="0" dirty="0" smtClean="0">
                          <a:ln>
                            <a:noFill/>
                          </a:ln>
                          <a:solidFill>
                            <a:srgbClr val="000000"/>
                          </a:solidFill>
                          <a:uFillTx/>
                          <a:latin typeface="+mj-lt"/>
                          <a:ea typeface="+mn-ea"/>
                          <a:cs typeface="+mn-cs"/>
                          <a:sym typeface="Helvetica Neue"/>
                        </a:rPr>
                        <a:t>Relationship Map </a:t>
                      </a:r>
                      <a:r>
                        <a:rPr lang="en-US" sz="2200" b="0" i="0" u="none" strike="noStrike" cap="none" spc="0" baseline="0" dirty="0" smtClean="0">
                          <a:ln>
                            <a:noFill/>
                          </a:ln>
                          <a:solidFill>
                            <a:srgbClr val="00B050"/>
                          </a:solidFill>
                          <a:uFillTx/>
                          <a:latin typeface="+mn-lt"/>
                          <a:ea typeface="+mn-ea"/>
                          <a:cs typeface="+mn-cs"/>
                          <a:sym typeface="Helvetica Neue"/>
                        </a:rPr>
                        <a:t>(VERA)</a:t>
                      </a:r>
                      <a:endParaRPr lang="en-US" sz="2200" b="0" i="0" u="none" strike="noStrike" cap="none" spc="0" baseline="0" dirty="0" smtClean="0">
                        <a:ln>
                          <a:noFill/>
                        </a:ln>
                        <a:solidFill>
                          <a:srgbClr val="00B050"/>
                        </a:solidFill>
                        <a:uFillTx/>
                        <a:latin typeface="+mj-lt"/>
                        <a:ea typeface="+mn-ea"/>
                        <a:cs typeface="+mn-cs"/>
                        <a:sym typeface="Helvetica Neue"/>
                      </a:endParaRPr>
                    </a:p>
                  </a:txBody>
                  <a:tcPr marL="127000" marR="127000" marT="127000" marB="127000" horzOverflow="overflow">
                    <a:lnL w="0">
                      <a:noFill/>
                      <a:miter lim="400000"/>
                    </a:lnL>
                    <a:lnR w="0">
                      <a:noFill/>
                      <a:miter lim="400000"/>
                    </a:lnR>
                    <a:lnT w="0">
                      <a:noFill/>
                      <a:miter lim="400000"/>
                    </a:lnT>
                    <a:lnB w="0">
                      <a:miter lim="400000"/>
                    </a:lnB>
                    <a:solidFill>
                      <a:srgbClr val="EEF5FD"/>
                    </a:solidFill>
                  </a:tcPr>
                </a:tc>
                <a:tc>
                  <a:txBody>
                    <a:bodyPr/>
                    <a:lstStyle/>
                    <a:p>
                      <a:pPr algn="l" defTabSz="914400">
                        <a:lnSpc>
                          <a:spcPct val="90000"/>
                        </a:lnSpc>
                        <a:defRPr sz="1800"/>
                      </a:pPr>
                      <a:r>
                        <a:rPr lang="en-US" sz="2200" b="0" i="0" u="none" strike="noStrike" cap="none" spc="0" baseline="0" dirty="0" smtClean="0">
                          <a:ln>
                            <a:noFill/>
                          </a:ln>
                          <a:solidFill>
                            <a:srgbClr val="000000"/>
                          </a:solidFill>
                          <a:uFillTx/>
                          <a:latin typeface="+mj-lt"/>
                          <a:ea typeface="+mn-ea"/>
                          <a:cs typeface="+mn-cs"/>
                          <a:sym typeface="Helvetica Light"/>
                        </a:rPr>
                        <a:t>We’ll identify all the possible people a veteran could have in their life and the possible impact on a veteran’s life.</a:t>
                      </a:r>
                      <a:endParaRPr sz="2200" dirty="0">
                        <a:latin typeface="+mj-lt"/>
                        <a:ea typeface="+mj-ea"/>
                        <a:cs typeface="+mj-cs"/>
                        <a:sym typeface="Helvetica Neue"/>
                      </a:endParaRPr>
                    </a:p>
                  </a:txBody>
                  <a:tcPr marL="127000" marR="127000" marT="127000" marB="127000" horzOverflow="overflow">
                    <a:lnL w="0">
                      <a:noFill/>
                      <a:miter lim="400000"/>
                    </a:lnL>
                    <a:lnR w="0">
                      <a:noFill/>
                      <a:miter lim="400000"/>
                    </a:lnR>
                    <a:lnT w="0">
                      <a:noFill/>
                      <a:miter lim="400000"/>
                    </a:lnT>
                    <a:lnB w="0">
                      <a:noFill/>
                      <a:miter lim="400000"/>
                    </a:lnB>
                    <a:solidFill>
                      <a:srgbClr val="EEF5FD"/>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noFill/>
                      <a:miter lim="400000"/>
                    </a:lnL>
                    <a:lnR w="0">
                      <a:miter lim="400000"/>
                    </a:lnR>
                    <a:lnT w="0">
                      <a:noFill/>
                      <a:miter lim="400000"/>
                    </a:lnT>
                    <a:lnB w="0">
                      <a:miter lim="400000"/>
                    </a:lnB>
                    <a:solidFill>
                      <a:srgbClr val="EEF5FD"/>
                    </a:solidFill>
                  </a:tcPr>
                </a:tc>
              </a:tr>
              <a:tr h="831417">
                <a:tc>
                  <a:txBody>
                    <a:bodyPr/>
                    <a:lstStyle/>
                    <a:p>
                      <a:pPr algn="l" defTabSz="914400">
                        <a:defRPr sz="1800"/>
                      </a:pPr>
                      <a:r>
                        <a:rPr sz="2200" dirty="0" smtClean="0">
                          <a:latin typeface="+mj-lt"/>
                          <a:ea typeface="+mj-ea"/>
                          <a:cs typeface="+mj-cs"/>
                          <a:sym typeface="Helvetica Neue"/>
                        </a:rPr>
                        <a:t>1</a:t>
                      </a:r>
                      <a:r>
                        <a:rPr lang="en-US" sz="2200" dirty="0" smtClean="0">
                          <a:latin typeface="+mj-lt"/>
                          <a:ea typeface="+mj-ea"/>
                          <a:cs typeface="+mj-cs"/>
                          <a:sym typeface="Helvetica Neue"/>
                        </a:rPr>
                        <a:t>2:00</a:t>
                      </a:r>
                      <a:r>
                        <a:rPr sz="2200" dirty="0" smtClean="0">
                          <a:latin typeface="+mj-lt"/>
                          <a:ea typeface="+mj-ea"/>
                          <a:cs typeface="+mj-cs"/>
                          <a:sym typeface="Helvetica Neue"/>
                        </a:rPr>
                        <a:t> </a:t>
                      </a:r>
                      <a:r>
                        <a:rPr sz="2200" dirty="0">
                          <a:latin typeface="+mj-lt"/>
                          <a:ea typeface="+mj-ea"/>
                          <a:cs typeface="+mj-cs"/>
                          <a:sym typeface="Helvetica Neue"/>
                        </a:rPr>
                        <a:t>– </a:t>
                      </a:r>
                      <a:r>
                        <a:rPr sz="2200" dirty="0" smtClean="0">
                          <a:latin typeface="+mj-lt"/>
                          <a:ea typeface="+mj-ea"/>
                          <a:cs typeface="+mj-cs"/>
                          <a:sym typeface="Helvetica Neue"/>
                        </a:rPr>
                        <a:t>1</a:t>
                      </a:r>
                      <a:r>
                        <a:rPr lang="en-US" sz="2200" dirty="0" smtClean="0">
                          <a:latin typeface="+mj-lt"/>
                          <a:ea typeface="+mj-ea"/>
                          <a:cs typeface="+mj-cs"/>
                          <a:sym typeface="Helvetica Neue"/>
                        </a:rPr>
                        <a:t>2</a:t>
                      </a:r>
                      <a:r>
                        <a:rPr sz="2200" dirty="0" smtClean="0">
                          <a:latin typeface="+mj-lt"/>
                          <a:ea typeface="+mj-ea"/>
                          <a:cs typeface="+mj-cs"/>
                          <a:sym typeface="Helvetica Neue"/>
                        </a:rPr>
                        <a:t>:</a:t>
                      </a:r>
                      <a:r>
                        <a:rPr lang="en-US" sz="2200" dirty="0" smtClean="0">
                          <a:latin typeface="+mj-lt"/>
                          <a:ea typeface="+mj-ea"/>
                          <a:cs typeface="+mj-cs"/>
                          <a:sym typeface="Helvetica Neue"/>
                        </a:rPr>
                        <a:t>30</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lnSpc>
                          <a:spcPct val="90000"/>
                        </a:lnSpc>
                        <a:defRPr sz="1800"/>
                      </a:pPr>
                      <a:r>
                        <a:rPr sz="2200" dirty="0">
                          <a:latin typeface="+mj-lt"/>
                          <a:ea typeface="+mj-ea"/>
                          <a:cs typeface="+mj-cs"/>
                          <a:sym typeface="Helvetica Neue"/>
                        </a:rPr>
                        <a:t>Lunch and discussion</a:t>
                      </a: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lnSpc>
                          <a:spcPct val="90000"/>
                        </a:lnSpc>
                        <a:defRPr sz="1800"/>
                      </a:pPr>
                      <a:r>
                        <a:rPr sz="2200" dirty="0">
                          <a:latin typeface="+mj-lt"/>
                          <a:ea typeface="+mj-ea"/>
                          <a:cs typeface="+mj-cs"/>
                          <a:sym typeface="Helvetica Neue"/>
                        </a:rPr>
                        <a:t>Informal, informative, fun, and tasty.</a:t>
                      </a:r>
                    </a:p>
                  </a:txBody>
                  <a:tcPr marL="127000" marR="127000" marT="127000" marB="127000" horzOverflow="overflow">
                    <a:lnL w="0">
                      <a:noFill/>
                      <a:miter lim="400000"/>
                    </a:lnL>
                    <a:lnR w="0">
                      <a:miter lim="400000"/>
                    </a:lnR>
                    <a:lnT w="0">
                      <a:noFill/>
                      <a:miter lim="400000"/>
                    </a:lnT>
                    <a:lnB w="0">
                      <a:noFill/>
                      <a:miter lim="400000"/>
                    </a:lnB>
                    <a:solidFill>
                      <a:schemeClr val="bg1"/>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miter lim="400000"/>
                    </a:lnL>
                    <a:lnR w="0">
                      <a:miter lim="400000"/>
                    </a:lnR>
                    <a:lnT w="0">
                      <a:miter lim="400000"/>
                    </a:lnT>
                    <a:lnB w="0">
                      <a:miter lim="400000"/>
                    </a:lnB>
                    <a:solidFill>
                      <a:schemeClr val="bg1"/>
                    </a:solidFill>
                  </a:tcPr>
                </a:tc>
              </a:tr>
              <a:tr h="851092">
                <a:tc>
                  <a:txBody>
                    <a:bodyPr/>
                    <a:lstStyle/>
                    <a:p>
                      <a:pPr algn="l" defTabSz="914400">
                        <a:defRPr sz="1800"/>
                      </a:pPr>
                      <a:r>
                        <a:rPr sz="2200" dirty="0">
                          <a:latin typeface="+mj-lt"/>
                          <a:ea typeface="+mj-ea"/>
                          <a:cs typeface="+mj-cs"/>
                          <a:sym typeface="Helvetica Neue"/>
                        </a:rPr>
                        <a:t>1:00 – </a:t>
                      </a:r>
                      <a:r>
                        <a:rPr lang="en-US" sz="2200" dirty="0" smtClean="0">
                          <a:latin typeface="+mj-lt"/>
                          <a:ea typeface="+mj-ea"/>
                          <a:cs typeface="+mj-cs"/>
                          <a:sym typeface="Helvetica Neue"/>
                        </a:rPr>
                        <a:t>1:45</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rgbClr val="EEF5FD"/>
                    </a:solidFill>
                  </a:tcPr>
                </a:tc>
                <a:tc>
                  <a:txBody>
                    <a:bodyPr/>
                    <a:lstStyle/>
                    <a:p>
                      <a:pPr algn="l" defTabSz="914400">
                        <a:lnSpc>
                          <a:spcPct val="90000"/>
                        </a:lnSpc>
                        <a:defRPr sz="1800"/>
                      </a:pPr>
                      <a:r>
                        <a:rPr lang="en-US" sz="2200" b="0" i="0" u="none" strike="noStrike" cap="none" spc="0" baseline="0" dirty="0" smtClean="0">
                          <a:ln>
                            <a:noFill/>
                          </a:ln>
                          <a:solidFill>
                            <a:srgbClr val="000000"/>
                          </a:solidFill>
                          <a:uFillTx/>
                          <a:latin typeface="+mj-lt"/>
                          <a:ea typeface="+mn-ea"/>
                          <a:cs typeface="+mn-cs"/>
                          <a:sym typeface="Helvetica Neue"/>
                        </a:rPr>
                        <a:t>Scenario Mapping </a:t>
                      </a:r>
                      <a:r>
                        <a:rPr lang="en-US" sz="2200" b="0" i="0" u="none" strike="noStrike" cap="none" spc="0" baseline="0" dirty="0" smtClean="0">
                          <a:ln>
                            <a:noFill/>
                          </a:ln>
                          <a:solidFill>
                            <a:srgbClr val="E15702"/>
                          </a:solidFill>
                          <a:uFillTx/>
                          <a:latin typeface="+mn-lt"/>
                          <a:ea typeface="+mn-ea"/>
                          <a:cs typeface="+mn-cs"/>
                          <a:sym typeface="Helvetica Neue"/>
                        </a:rPr>
                        <a:t>(NAX)</a:t>
                      </a:r>
                      <a:endParaRPr lang="en-US" sz="2200" b="0" i="0" u="none" strike="noStrike" cap="none" spc="0" baseline="0" dirty="0">
                        <a:ln>
                          <a:noFill/>
                        </a:ln>
                        <a:solidFill>
                          <a:srgbClr val="E15702"/>
                        </a:solidFill>
                        <a:uFillTx/>
                        <a:latin typeface="+mj-lt"/>
                        <a:ea typeface="+mn-ea"/>
                        <a:cs typeface="+mn-cs"/>
                        <a:sym typeface="Helvetica Neue"/>
                      </a:endParaRPr>
                    </a:p>
                  </a:txBody>
                  <a:tcPr marL="127000" marR="127000" marT="127000" marB="127000" horzOverflow="overflow">
                    <a:lnL w="0">
                      <a:miter lim="400000"/>
                    </a:lnL>
                    <a:lnR w="0">
                      <a:miter lim="400000"/>
                    </a:lnR>
                    <a:lnT w="0">
                      <a:miter lim="400000"/>
                    </a:lnT>
                    <a:lnB w="0">
                      <a:miter lim="400000"/>
                    </a:lnB>
                    <a:solidFill>
                      <a:srgbClr val="EEF5FD"/>
                    </a:solidFill>
                  </a:tcPr>
                </a:tc>
                <a:tc>
                  <a:txBody>
                    <a:bodyPr/>
                    <a:lstStyle/>
                    <a:p>
                      <a:pPr algn="l" defTabSz="914400">
                        <a:lnSpc>
                          <a:spcPct val="90000"/>
                        </a:lnSpc>
                        <a:defRPr sz="1800"/>
                      </a:pPr>
                      <a:r>
                        <a:rPr lang="en-US" sz="2200" dirty="0" smtClean="0">
                          <a:latin typeface="+mj-lt"/>
                          <a:ea typeface="+mj-ea"/>
                          <a:cs typeface="+mj-cs"/>
                          <a:sym typeface="Helvetica Neue"/>
                        </a:rPr>
                        <a:t>We’ll identify different phases</a:t>
                      </a:r>
                      <a:r>
                        <a:rPr lang="en-US" sz="2200" baseline="0" dirty="0" smtClean="0">
                          <a:latin typeface="+mj-lt"/>
                          <a:ea typeface="+mj-ea"/>
                          <a:cs typeface="+mj-cs"/>
                          <a:sym typeface="Helvetica Neue"/>
                        </a:rPr>
                        <a:t> (vignettes) of a veteran’s life and map what he/she is doing, saying, and feeling at that moment.</a:t>
                      </a:r>
                      <a:endParaRPr sz="2200" dirty="0">
                        <a:latin typeface="+mj-lt"/>
                        <a:ea typeface="+mj-ea"/>
                        <a:cs typeface="+mj-cs"/>
                        <a:sym typeface="Helvetica Neue"/>
                      </a:endParaRPr>
                    </a:p>
                  </a:txBody>
                  <a:tcPr marL="127000" marR="127000" marT="127000" marB="127000" horzOverflow="overflow">
                    <a:lnL w="0">
                      <a:noFill/>
                      <a:miter lim="400000"/>
                    </a:lnL>
                    <a:lnR w="0">
                      <a:miter lim="400000"/>
                    </a:lnR>
                    <a:lnT w="0">
                      <a:noFill/>
                      <a:miter lim="400000"/>
                    </a:lnT>
                    <a:lnB w="0">
                      <a:noFill/>
                      <a:miter lim="400000"/>
                    </a:lnB>
                    <a:solidFill>
                      <a:srgbClr val="EEF5FD"/>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miter lim="400000"/>
                    </a:lnL>
                    <a:lnR w="0">
                      <a:miter lim="400000"/>
                    </a:lnR>
                    <a:lnT w="0">
                      <a:miter lim="400000"/>
                    </a:lnT>
                    <a:lnB w="0">
                      <a:miter lim="400000"/>
                    </a:lnB>
                    <a:solidFill>
                      <a:srgbClr val="EEF5FD"/>
                    </a:solidFill>
                  </a:tcPr>
                </a:tc>
              </a:tr>
              <a:tr h="851092">
                <a:tc>
                  <a:txBody>
                    <a:bodyPr/>
                    <a:lstStyle/>
                    <a:p>
                      <a:pPr algn="l" defTabSz="914400">
                        <a:defRPr sz="1800"/>
                      </a:pPr>
                      <a:r>
                        <a:rPr lang="en-US" sz="2200" dirty="0" smtClean="0">
                          <a:latin typeface="+mj-lt"/>
                          <a:ea typeface="+mj-ea"/>
                          <a:cs typeface="+mj-cs"/>
                          <a:sym typeface="Helvetica Neue"/>
                        </a:rPr>
                        <a:t>1:45</a:t>
                      </a:r>
                      <a:r>
                        <a:rPr sz="2200" dirty="0" smtClean="0">
                          <a:latin typeface="+mj-lt"/>
                          <a:ea typeface="+mj-ea"/>
                          <a:cs typeface="+mj-cs"/>
                          <a:sym typeface="Helvetica Neue"/>
                        </a:rPr>
                        <a:t> </a:t>
                      </a:r>
                      <a:r>
                        <a:rPr sz="2200" dirty="0">
                          <a:latin typeface="+mj-lt"/>
                          <a:ea typeface="+mj-ea"/>
                          <a:cs typeface="+mj-cs"/>
                          <a:sym typeface="Helvetica Neue"/>
                        </a:rPr>
                        <a:t>– </a:t>
                      </a:r>
                      <a:r>
                        <a:rPr lang="en-US" sz="2200" dirty="0" smtClean="0">
                          <a:latin typeface="+mj-lt"/>
                          <a:ea typeface="+mj-ea"/>
                          <a:cs typeface="+mj-cs"/>
                          <a:sym typeface="Helvetica Neue"/>
                        </a:rPr>
                        <a:t>2:30</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lnSpc>
                          <a:spcPct val="90000"/>
                        </a:lnSpc>
                        <a:defRPr sz="1800"/>
                      </a:pPr>
                      <a:r>
                        <a:rPr lang="en-US" sz="2200" dirty="0" smtClean="0">
                          <a:latin typeface="+mj-lt"/>
                          <a:ea typeface="+mj-ea"/>
                          <a:cs typeface="+mj-cs"/>
                          <a:sym typeface="Helvetica Neue"/>
                        </a:rPr>
                        <a:t>Big Ideas </a:t>
                      </a:r>
                      <a:r>
                        <a:rPr lang="en-US" sz="2200" b="0" i="0" u="none" strike="noStrike" cap="none" spc="0" baseline="0" dirty="0" smtClean="0">
                          <a:ln>
                            <a:noFill/>
                          </a:ln>
                          <a:solidFill>
                            <a:srgbClr val="00B050"/>
                          </a:solidFill>
                          <a:uFillTx/>
                          <a:latin typeface="+mn-lt"/>
                          <a:ea typeface="+mn-ea"/>
                          <a:cs typeface="+mn-cs"/>
                          <a:sym typeface="Helvetica Neue"/>
                        </a:rPr>
                        <a:t>(VERA)</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lnSpc>
                          <a:spcPct val="90000"/>
                        </a:lnSpc>
                        <a:defRPr sz="1800"/>
                      </a:pPr>
                      <a:r>
                        <a:rPr lang="en-US" sz="2200" b="0" i="0" u="none" strike="noStrike" cap="none" spc="0" baseline="0" dirty="0" smtClean="0">
                          <a:ln>
                            <a:noFill/>
                          </a:ln>
                          <a:solidFill>
                            <a:srgbClr val="000000"/>
                          </a:solidFill>
                          <a:effectLst/>
                          <a:uFillTx/>
                          <a:latin typeface="+mj-lt"/>
                          <a:ea typeface="+mn-ea"/>
                          <a:cs typeface="+mn-cs"/>
                          <a:sym typeface="Helvetica Light"/>
                        </a:rPr>
                        <a:t>Now that we have a stronger understanding of a veteran experience, this activity is a great way to rapidly brainstorm a breadth of possible ideas.</a:t>
                      </a:r>
                      <a:endParaRPr sz="2200" dirty="0">
                        <a:latin typeface="+mj-lt"/>
                        <a:ea typeface="+mj-ea"/>
                        <a:cs typeface="+mj-cs"/>
                        <a:sym typeface="Helvetica Neue"/>
                      </a:endParaRPr>
                    </a:p>
                  </a:txBody>
                  <a:tcPr marL="127000" marR="127000" marT="127000" marB="127000" horzOverflow="overflow">
                    <a:lnL w="0">
                      <a:noFill/>
                      <a:miter lim="400000"/>
                    </a:lnL>
                    <a:lnR w="0">
                      <a:miter lim="400000"/>
                    </a:lnR>
                    <a:lnT w="0">
                      <a:noFill/>
                      <a:miter lim="400000"/>
                    </a:lnT>
                    <a:lnB w="0">
                      <a:noFill/>
                      <a:miter lim="400000"/>
                    </a:lnB>
                    <a:solidFill>
                      <a:schemeClr val="bg1"/>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miter lim="400000"/>
                    </a:lnL>
                    <a:lnR w="0">
                      <a:miter lim="400000"/>
                    </a:lnR>
                    <a:lnT w="0">
                      <a:miter lim="400000"/>
                    </a:lnT>
                    <a:lnB w="0">
                      <a:miter lim="400000"/>
                    </a:lnB>
                    <a:solidFill>
                      <a:schemeClr val="bg1"/>
                    </a:solidFill>
                  </a:tcPr>
                </a:tc>
              </a:tr>
              <a:tr h="831417">
                <a:tc>
                  <a:txBody>
                    <a:bodyPr/>
                    <a:lstStyle/>
                    <a:p>
                      <a:pPr algn="l" defTabSz="914400">
                        <a:defRPr sz="1800"/>
                      </a:pPr>
                      <a:r>
                        <a:rPr lang="en-US" sz="2200" dirty="0" smtClean="0">
                          <a:latin typeface="+mj-lt"/>
                          <a:ea typeface="+mj-ea"/>
                          <a:cs typeface="+mj-cs"/>
                          <a:sym typeface="Helvetica Neue"/>
                        </a:rPr>
                        <a:t>2:30 </a:t>
                      </a:r>
                      <a:r>
                        <a:rPr sz="2200" dirty="0" smtClean="0">
                          <a:latin typeface="+mj-lt"/>
                          <a:ea typeface="+mj-ea"/>
                          <a:cs typeface="+mj-cs"/>
                          <a:sym typeface="Helvetica Neue"/>
                        </a:rPr>
                        <a:t>– </a:t>
                      </a:r>
                      <a:r>
                        <a:rPr lang="en-US" sz="2200" dirty="0" smtClean="0">
                          <a:latin typeface="+mj-lt"/>
                          <a:ea typeface="+mj-ea"/>
                          <a:cs typeface="+mj-cs"/>
                          <a:sym typeface="Helvetica Neue"/>
                        </a:rPr>
                        <a:t>2</a:t>
                      </a:r>
                      <a:r>
                        <a:rPr sz="2200" dirty="0" smtClean="0">
                          <a:latin typeface="+mj-lt"/>
                          <a:ea typeface="+mj-ea"/>
                          <a:cs typeface="+mj-cs"/>
                          <a:sym typeface="Helvetica Neue"/>
                        </a:rPr>
                        <a:t>:</a:t>
                      </a:r>
                      <a:r>
                        <a:rPr lang="en-US" sz="2200" dirty="0" smtClean="0">
                          <a:latin typeface="+mj-lt"/>
                          <a:ea typeface="+mj-ea"/>
                          <a:cs typeface="+mj-cs"/>
                          <a:sym typeface="Helvetica Neue"/>
                        </a:rPr>
                        <a:t>45</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rgbClr val="EEF5FD"/>
                    </a:solidFill>
                  </a:tcPr>
                </a:tc>
                <a:tc>
                  <a:txBody>
                    <a:bodyPr/>
                    <a:lstStyle/>
                    <a:p>
                      <a:pPr algn="l" defTabSz="914400">
                        <a:lnSpc>
                          <a:spcPct val="90000"/>
                        </a:lnSpc>
                        <a:defRPr sz="1800"/>
                      </a:pPr>
                      <a:r>
                        <a:rPr lang="en-US" sz="2200" dirty="0" smtClean="0">
                          <a:latin typeface="+mj-lt"/>
                          <a:ea typeface="+mj-ea"/>
                          <a:cs typeface="+mj-cs"/>
                          <a:sym typeface="Helvetica Neue"/>
                        </a:rPr>
                        <a:t>Break</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rgbClr val="EEF5FD"/>
                    </a:solidFill>
                  </a:tcPr>
                </a:tc>
                <a:tc>
                  <a:txBody>
                    <a:bodyPr/>
                    <a:lstStyle/>
                    <a:p>
                      <a:pPr algn="l" defTabSz="914400">
                        <a:lnSpc>
                          <a:spcPct val="90000"/>
                        </a:lnSpc>
                        <a:defRPr sz="1800"/>
                      </a:pPr>
                      <a:r>
                        <a:rPr lang="en-US" sz="2200" b="0" i="0" u="none" strike="noStrike" cap="none" spc="0" baseline="0" dirty="0" smtClean="0">
                          <a:ln>
                            <a:noFill/>
                          </a:ln>
                          <a:solidFill>
                            <a:srgbClr val="000000"/>
                          </a:solidFill>
                          <a:uFillTx/>
                          <a:latin typeface="+mj-lt"/>
                          <a:ea typeface="+mn-ea"/>
                          <a:cs typeface="+mn-cs"/>
                          <a:sym typeface="Helvetica Neue"/>
                        </a:rPr>
                        <a:t>Please ready promptly at 2:45AM</a:t>
                      </a:r>
                      <a:endParaRPr lang="en-US" sz="2200" b="0" i="0" u="none" strike="noStrike" cap="none" spc="0" baseline="0" dirty="0">
                        <a:ln>
                          <a:noFill/>
                        </a:ln>
                        <a:solidFill>
                          <a:srgbClr val="000000"/>
                        </a:solidFill>
                        <a:uFillTx/>
                        <a:latin typeface="+mj-lt"/>
                        <a:ea typeface="+mn-ea"/>
                        <a:cs typeface="+mn-cs"/>
                        <a:sym typeface="Helvetica Neue"/>
                      </a:endParaRPr>
                    </a:p>
                  </a:txBody>
                  <a:tcPr marL="127000" marR="127000" marT="127000" marB="127000" horzOverflow="overflow">
                    <a:lnL w="0">
                      <a:noFill/>
                      <a:miter lim="400000"/>
                    </a:lnL>
                    <a:lnR w="0">
                      <a:miter lim="400000"/>
                    </a:lnR>
                    <a:lnT w="0">
                      <a:noFill/>
                      <a:miter lim="400000"/>
                    </a:lnT>
                    <a:lnB w="0">
                      <a:noFill/>
                      <a:miter lim="400000"/>
                    </a:lnB>
                    <a:solidFill>
                      <a:srgbClr val="EEF5FD"/>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miter lim="400000"/>
                    </a:lnL>
                    <a:lnR w="0">
                      <a:miter lim="400000"/>
                    </a:lnR>
                    <a:lnT w="0">
                      <a:miter lim="400000"/>
                    </a:lnT>
                    <a:lnB w="0">
                      <a:miter lim="400000"/>
                    </a:lnB>
                    <a:solidFill>
                      <a:srgbClr val="EEF5FD"/>
                    </a:solidFill>
                  </a:tcPr>
                </a:tc>
              </a:tr>
              <a:tr h="851092">
                <a:tc>
                  <a:txBody>
                    <a:bodyPr/>
                    <a:lstStyle/>
                    <a:p>
                      <a:pPr algn="l" defTabSz="914400">
                        <a:defRPr sz="1800"/>
                      </a:pPr>
                      <a:r>
                        <a:rPr lang="en-US" sz="2200" dirty="0" smtClean="0">
                          <a:latin typeface="+mj-lt"/>
                          <a:ea typeface="+mj-ea"/>
                          <a:cs typeface="+mj-cs"/>
                          <a:sym typeface="Helvetica Neue"/>
                        </a:rPr>
                        <a:t>2:45</a:t>
                      </a:r>
                      <a:r>
                        <a:rPr sz="2200" dirty="0" smtClean="0">
                          <a:latin typeface="+mj-lt"/>
                          <a:ea typeface="+mj-ea"/>
                          <a:cs typeface="+mj-cs"/>
                          <a:sym typeface="Helvetica Neue"/>
                        </a:rPr>
                        <a:t> </a:t>
                      </a:r>
                      <a:r>
                        <a:rPr sz="2200" dirty="0">
                          <a:latin typeface="+mj-lt"/>
                          <a:ea typeface="+mj-ea"/>
                          <a:cs typeface="+mj-cs"/>
                          <a:sym typeface="Helvetica Neue"/>
                        </a:rPr>
                        <a:t>– </a:t>
                      </a:r>
                      <a:r>
                        <a:rPr lang="en-US" sz="2200" dirty="0" smtClean="0">
                          <a:latin typeface="+mj-lt"/>
                          <a:ea typeface="+mj-ea"/>
                          <a:cs typeface="+mj-cs"/>
                          <a:sym typeface="Helvetica Neue"/>
                        </a:rPr>
                        <a:t>3:30</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lnSpc>
                          <a:spcPct val="90000"/>
                        </a:lnSpc>
                        <a:defRPr sz="1800"/>
                      </a:pPr>
                      <a:r>
                        <a:rPr lang="en-US" sz="2200" dirty="0" smtClean="0">
                          <a:latin typeface="+mj-lt"/>
                          <a:ea typeface="+mj-ea"/>
                          <a:cs typeface="+mj-cs"/>
                          <a:sym typeface="Helvetica Neue"/>
                        </a:rPr>
                        <a:t>Prioritization</a:t>
                      </a:r>
                      <a:r>
                        <a:rPr lang="en-US" sz="2200" baseline="0" dirty="0" smtClean="0">
                          <a:latin typeface="+mj-lt"/>
                          <a:ea typeface="+mj-ea"/>
                          <a:cs typeface="+mj-cs"/>
                          <a:sym typeface="Helvetica Neue"/>
                        </a:rPr>
                        <a:t> Grid </a:t>
                      </a:r>
                      <a:r>
                        <a:rPr lang="en-US" sz="2200" b="0" i="0" u="none" strike="noStrike" cap="none" spc="0" baseline="0" dirty="0" smtClean="0">
                          <a:ln>
                            <a:noFill/>
                          </a:ln>
                          <a:solidFill>
                            <a:srgbClr val="FF0000"/>
                          </a:solidFill>
                          <a:uFillTx/>
                          <a:latin typeface="+mn-lt"/>
                          <a:ea typeface="+mn-ea"/>
                          <a:cs typeface="+mn-cs"/>
                          <a:sym typeface="Helvetica Neue"/>
                        </a:rPr>
                        <a:t>(NAX)</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miter lim="400000"/>
                    </a:lnB>
                    <a:solidFill>
                      <a:schemeClr val="bg1"/>
                    </a:solidFill>
                  </a:tcPr>
                </a:tc>
                <a:tc>
                  <a:txBody>
                    <a:bodyPr/>
                    <a:lstStyle/>
                    <a:p>
                      <a:pPr algn="l" defTabSz="914400">
                        <a:lnSpc>
                          <a:spcPct val="90000"/>
                        </a:lnSpc>
                        <a:defRPr sz="1800"/>
                      </a:pPr>
                      <a:r>
                        <a:rPr lang="en-US" sz="2200" b="0" i="0" u="none" strike="noStrike" cap="none" spc="0" baseline="0" dirty="0" smtClean="0">
                          <a:ln>
                            <a:noFill/>
                          </a:ln>
                          <a:solidFill>
                            <a:srgbClr val="000000"/>
                          </a:solidFill>
                          <a:effectLst/>
                          <a:uFillTx/>
                          <a:latin typeface="+mj-lt"/>
                          <a:ea typeface="+mn-ea"/>
                          <a:cs typeface="+mn-cs"/>
                          <a:sym typeface="Helvetica Light"/>
                        </a:rPr>
                        <a:t>This activity helps your team evaluate and prioritize ideas by focusing discussions on importance and feasibility</a:t>
                      </a:r>
                      <a:r>
                        <a:rPr lang="en-US" sz="2200" dirty="0" smtClean="0">
                          <a:effectLst/>
                          <a:latin typeface="+mj-lt"/>
                        </a:rPr>
                        <a:t> </a:t>
                      </a:r>
                      <a:endParaRPr sz="2200" dirty="0">
                        <a:latin typeface="+mj-lt"/>
                        <a:ea typeface="+mj-ea"/>
                        <a:cs typeface="+mj-cs"/>
                        <a:sym typeface="Helvetica Neue"/>
                      </a:endParaRPr>
                    </a:p>
                  </a:txBody>
                  <a:tcPr marL="127000" marR="127000" marT="127000" marB="127000" horzOverflow="overflow">
                    <a:lnL w="0">
                      <a:noFill/>
                      <a:miter lim="400000"/>
                    </a:lnL>
                    <a:lnR w="0">
                      <a:miter lim="400000"/>
                    </a:lnR>
                    <a:lnT w="0">
                      <a:noFill/>
                      <a:miter lim="400000"/>
                    </a:lnT>
                    <a:lnB w="0">
                      <a:noFill/>
                      <a:miter lim="400000"/>
                    </a:lnB>
                    <a:solidFill>
                      <a:schemeClr val="bg1"/>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miter lim="400000"/>
                    </a:lnL>
                    <a:lnR w="0">
                      <a:miter lim="400000"/>
                    </a:lnR>
                    <a:lnT w="0">
                      <a:miter lim="400000"/>
                    </a:lnT>
                    <a:lnB w="0">
                      <a:miter lim="400000"/>
                    </a:lnB>
                    <a:solidFill>
                      <a:schemeClr val="bg1"/>
                    </a:solidFill>
                  </a:tcPr>
                </a:tc>
              </a:tr>
              <a:tr h="831417">
                <a:tc>
                  <a:txBody>
                    <a:bodyPr/>
                    <a:lstStyle/>
                    <a:p>
                      <a:pPr algn="l" defTabSz="914400">
                        <a:defRPr sz="1800"/>
                      </a:pPr>
                      <a:r>
                        <a:rPr lang="en-US" sz="2200" dirty="0" smtClean="0">
                          <a:latin typeface="+mj-lt"/>
                          <a:ea typeface="+mj-ea"/>
                          <a:cs typeface="+mj-cs"/>
                          <a:sym typeface="Helvetica Neue"/>
                        </a:rPr>
                        <a:t>3:30 </a:t>
                      </a:r>
                      <a:r>
                        <a:rPr lang="mr-IN" sz="2200" dirty="0" smtClean="0">
                          <a:latin typeface="+mj-lt"/>
                          <a:ea typeface="+mj-ea"/>
                          <a:cs typeface="+mj-cs"/>
                          <a:sym typeface="Helvetica Neue"/>
                        </a:rPr>
                        <a:t>–</a:t>
                      </a:r>
                      <a:r>
                        <a:rPr lang="en-US" sz="2200" dirty="0" smtClean="0">
                          <a:latin typeface="+mj-lt"/>
                          <a:ea typeface="+mj-ea"/>
                          <a:cs typeface="+mj-cs"/>
                          <a:sym typeface="Helvetica Neue"/>
                        </a:rPr>
                        <a:t> 5:00</a:t>
                      </a:r>
                      <a:endParaRPr sz="2200" dirty="0">
                        <a:latin typeface="+mj-lt"/>
                        <a:ea typeface="+mj-ea"/>
                        <a:cs typeface="+mj-cs"/>
                        <a:sym typeface="Helvetica Neue"/>
                      </a:endParaRPr>
                    </a:p>
                  </a:txBody>
                  <a:tcPr marL="127000" marR="127000" marT="127000" marB="127000" horzOverflow="overflow">
                    <a:lnL w="0">
                      <a:miter lim="400000"/>
                    </a:lnL>
                    <a:lnR w="0">
                      <a:miter lim="400000"/>
                    </a:lnR>
                    <a:lnT w="0">
                      <a:miter lim="400000"/>
                    </a:lnT>
                    <a:lnB w="0">
                      <a:noFill/>
                      <a:miter lim="400000"/>
                    </a:lnB>
                    <a:solidFill>
                      <a:srgbClr val="EEF5FD"/>
                    </a:solidFill>
                  </a:tcPr>
                </a:tc>
                <a:tc>
                  <a:txBody>
                    <a:bodyPr/>
                    <a:lstStyle/>
                    <a:p>
                      <a:pPr algn="l" defTabSz="914400">
                        <a:lnSpc>
                          <a:spcPct val="90000"/>
                        </a:lnSpc>
                        <a:defRPr sz="1800"/>
                      </a:pPr>
                      <a:r>
                        <a:rPr lang="en-US" sz="2200" dirty="0" smtClean="0">
                          <a:latin typeface="+mj-lt"/>
                          <a:ea typeface="+mj-ea"/>
                          <a:cs typeface="+mj-cs"/>
                          <a:sym typeface="Helvetica Neue"/>
                        </a:rPr>
                        <a:t>Playbacks </a:t>
                      </a:r>
                      <a:r>
                        <a:rPr lang="en-US" sz="2200" b="0" i="0" u="none" strike="noStrike" cap="none" spc="0" baseline="0" dirty="0" smtClean="0">
                          <a:ln>
                            <a:noFill/>
                          </a:ln>
                          <a:solidFill>
                            <a:srgbClr val="00B050"/>
                          </a:solidFill>
                          <a:uFillTx/>
                          <a:latin typeface="+mn-lt"/>
                          <a:ea typeface="+mn-ea"/>
                          <a:cs typeface="+mn-cs"/>
                          <a:sym typeface="Helvetica Neue"/>
                        </a:rPr>
                        <a:t>(VERA) </a:t>
                      </a:r>
                      <a:r>
                        <a:rPr lang="mr-IN" sz="2200" b="0" i="0" u="none" strike="noStrike" cap="none" spc="0" baseline="0" dirty="0" smtClean="0">
                          <a:ln>
                            <a:noFill/>
                          </a:ln>
                          <a:solidFill>
                            <a:srgbClr val="FF0000"/>
                          </a:solidFill>
                          <a:uFillTx/>
                          <a:latin typeface="+mn-lt"/>
                          <a:ea typeface="+mn-ea"/>
                          <a:cs typeface="+mn-cs"/>
                          <a:sym typeface="Helvetica Neue"/>
                        </a:rPr>
                        <a:t>(NAX)</a:t>
                      </a:r>
                      <a:endParaRPr lang="mr-IN" sz="2200" b="0" i="0" u="none" strike="noStrike" cap="none" spc="0" baseline="0" dirty="0">
                        <a:ln>
                          <a:noFill/>
                        </a:ln>
                        <a:solidFill>
                          <a:srgbClr val="000000"/>
                        </a:solidFill>
                        <a:uFillTx/>
                        <a:latin typeface="+mn-lt"/>
                        <a:ea typeface="+mn-ea"/>
                        <a:cs typeface="+mn-cs"/>
                        <a:sym typeface="Helvetica Neue"/>
                      </a:endParaRPr>
                    </a:p>
                  </a:txBody>
                  <a:tcPr marL="127000" marR="127000" marT="127000" marB="127000" horzOverflow="overflow">
                    <a:lnL w="0">
                      <a:miter lim="400000"/>
                    </a:lnL>
                    <a:lnR w="0">
                      <a:miter lim="400000"/>
                    </a:lnR>
                    <a:lnT w="0">
                      <a:miter lim="400000"/>
                    </a:lnT>
                    <a:lnB w="0">
                      <a:noFill/>
                      <a:miter lim="400000"/>
                    </a:lnB>
                    <a:solidFill>
                      <a:srgbClr val="EEF5FD"/>
                    </a:solidFill>
                  </a:tcPr>
                </a:tc>
                <a:tc>
                  <a:txBody>
                    <a:bodyPr/>
                    <a:lstStyle/>
                    <a:p>
                      <a:pPr algn="l" defTabSz="914400">
                        <a:lnSpc>
                          <a:spcPct val="90000"/>
                        </a:lnSpc>
                        <a:defRPr sz="1800"/>
                      </a:pPr>
                      <a:r>
                        <a:rPr lang="en-US" sz="2200" dirty="0" smtClean="0">
                          <a:latin typeface="+mj-lt"/>
                          <a:ea typeface="+mj-ea"/>
                          <a:cs typeface="+mj-cs"/>
                          <a:sym typeface="Helvetica Neue"/>
                        </a:rPr>
                        <a:t>It all comes together in</a:t>
                      </a:r>
                      <a:r>
                        <a:rPr lang="en-US" sz="2200" baseline="0" dirty="0" smtClean="0">
                          <a:latin typeface="+mj-lt"/>
                          <a:ea typeface="+mj-ea"/>
                          <a:cs typeface="+mj-cs"/>
                          <a:sym typeface="Helvetica Neue"/>
                        </a:rPr>
                        <a:t> the Playback session.</a:t>
                      </a:r>
                      <a:endParaRPr sz="2200" dirty="0">
                        <a:latin typeface="+mj-lt"/>
                        <a:ea typeface="+mj-ea"/>
                        <a:cs typeface="+mj-cs"/>
                        <a:sym typeface="Helvetica Neue"/>
                      </a:endParaRPr>
                    </a:p>
                  </a:txBody>
                  <a:tcPr marL="127000" marR="127000" marT="127000" marB="127000" horzOverflow="overflow">
                    <a:lnL w="0">
                      <a:noFill/>
                      <a:miter lim="400000"/>
                    </a:lnL>
                    <a:lnR w="0">
                      <a:miter lim="400000"/>
                    </a:lnR>
                    <a:lnT w="0">
                      <a:noFill/>
                      <a:miter lim="400000"/>
                    </a:lnT>
                    <a:lnB w="0">
                      <a:noFill/>
                      <a:miter lim="400000"/>
                    </a:lnB>
                    <a:solidFill>
                      <a:srgbClr val="EEF5FD"/>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miter lim="400000"/>
                    </a:lnL>
                    <a:lnR w="0">
                      <a:miter lim="400000"/>
                    </a:lnR>
                    <a:lnT w="0">
                      <a:miter lim="400000"/>
                    </a:lnT>
                    <a:lnB w="0">
                      <a:noFill/>
                      <a:miter lim="400000"/>
                    </a:lnB>
                    <a:solidFill>
                      <a:srgbClr val="EEF5FD"/>
                    </a:solidFill>
                  </a:tcPr>
                </a:tc>
              </a:tr>
              <a:tr h="917647">
                <a:tc>
                  <a:txBody>
                    <a:bodyPr/>
                    <a:lstStyle/>
                    <a:p>
                      <a:pPr marL="0" marR="0" indent="0" algn="l" defTabSz="914400" rtl="0" eaLnBrk="1" fontAlgn="auto" latinLnBrk="0" hangingPunct="1">
                        <a:lnSpc>
                          <a:spcPct val="100000"/>
                        </a:lnSpc>
                        <a:spcBef>
                          <a:spcPts val="0"/>
                        </a:spcBef>
                        <a:spcAft>
                          <a:spcPts val="0"/>
                        </a:spcAft>
                        <a:buClrTx/>
                        <a:buSzTx/>
                        <a:buFontTx/>
                        <a:buNone/>
                        <a:tabLst/>
                        <a:defRPr sz="1800"/>
                      </a:pPr>
                      <a:r>
                        <a:rPr lang="is-IS" sz="2200" b="0" i="0" u="none" strike="noStrike" cap="none" spc="0" baseline="0" dirty="0" smtClean="0">
                          <a:ln>
                            <a:noFill/>
                          </a:ln>
                          <a:solidFill>
                            <a:srgbClr val="000000"/>
                          </a:solidFill>
                          <a:uFillTx/>
                          <a:latin typeface="+mj-lt"/>
                          <a:ea typeface="+mn-ea"/>
                          <a:cs typeface="+mn-cs"/>
                          <a:sym typeface="Helvetica Neue"/>
                        </a:rPr>
                        <a:t>5:00 – 5:30</a:t>
                      </a:r>
                    </a:p>
                    <a:p>
                      <a:pPr algn="l" defTabSz="914400">
                        <a:defRPr sz="1800"/>
                      </a:pPr>
                      <a:endParaRPr sz="2200" dirty="0">
                        <a:latin typeface="+mj-lt"/>
                        <a:ea typeface="+mj-ea"/>
                        <a:cs typeface="+mj-cs"/>
                        <a:sym typeface="Helvetica Neue"/>
                      </a:endParaRPr>
                    </a:p>
                  </a:txBody>
                  <a:tcPr marL="127000" marR="127000" marT="127000" marB="127000" horzOverflow="overflow">
                    <a:lnL w="0">
                      <a:miter lim="400000"/>
                    </a:lnL>
                    <a:lnR w="0">
                      <a:noFill/>
                      <a:miter lim="400000"/>
                    </a:lnR>
                    <a:lnT w="0">
                      <a:miter lim="400000"/>
                    </a:lnT>
                    <a:lnB w="0">
                      <a:miter lim="400000"/>
                    </a:lnB>
                    <a:solidFill>
                      <a:schemeClr val="bg1"/>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sz="1800"/>
                      </a:pPr>
                      <a:r>
                        <a:rPr lang="en-US" sz="2200" dirty="0" smtClean="0">
                          <a:latin typeface="+mj-lt"/>
                          <a:ea typeface="+mj-ea"/>
                          <a:cs typeface="+mj-cs"/>
                          <a:sym typeface="Helvetica Neue"/>
                        </a:rPr>
                        <a:t>Next Steps </a:t>
                      </a:r>
                      <a:r>
                        <a:rPr lang="mr-IN" sz="2200" b="0" i="0" u="none" strike="noStrike" cap="none" spc="0" baseline="0" dirty="0" smtClean="0">
                          <a:ln>
                            <a:noFill/>
                          </a:ln>
                          <a:solidFill>
                            <a:srgbClr val="6A4385"/>
                          </a:solidFill>
                          <a:uFillTx/>
                          <a:latin typeface="+mj-lt"/>
                          <a:ea typeface="+mn-ea"/>
                          <a:cs typeface="+mn-cs"/>
                          <a:sym typeface="Helvetica Neue"/>
                        </a:rPr>
                        <a:t>(</a:t>
                      </a:r>
                      <a:r>
                        <a:rPr lang="en-US" sz="2200" b="0" i="0" u="none" strike="noStrike" cap="none" spc="0" baseline="0" dirty="0" smtClean="0">
                          <a:ln>
                            <a:noFill/>
                          </a:ln>
                          <a:solidFill>
                            <a:srgbClr val="6A4385"/>
                          </a:solidFill>
                          <a:uFillTx/>
                          <a:latin typeface="+mj-lt"/>
                          <a:ea typeface="+mn-ea"/>
                          <a:cs typeface="+mn-cs"/>
                          <a:sym typeface="Helvetica Neue"/>
                        </a:rPr>
                        <a:t>Tim / </a:t>
                      </a:r>
                      <a:r>
                        <a:rPr lang="en-US" sz="2200" b="0" i="0" u="none" strike="noStrike" cap="none" spc="0" baseline="0" dirty="0" err="1" smtClean="0">
                          <a:ln>
                            <a:noFill/>
                          </a:ln>
                          <a:solidFill>
                            <a:srgbClr val="6A4385"/>
                          </a:solidFill>
                          <a:uFillTx/>
                          <a:latin typeface="+mj-lt"/>
                          <a:ea typeface="+mn-ea"/>
                          <a:cs typeface="+mn-cs"/>
                          <a:sym typeface="Helvetica Neue"/>
                        </a:rPr>
                        <a:t>Krumble</a:t>
                      </a:r>
                      <a:r>
                        <a:rPr lang="en-US" sz="2200" b="0" i="0" u="none" strike="noStrike" cap="none" spc="0" baseline="0" dirty="0" smtClean="0">
                          <a:ln>
                            <a:noFill/>
                          </a:ln>
                          <a:solidFill>
                            <a:srgbClr val="6A4385"/>
                          </a:solidFill>
                          <a:uFillTx/>
                          <a:latin typeface="+mj-lt"/>
                          <a:ea typeface="+mn-ea"/>
                          <a:cs typeface="+mn-cs"/>
                          <a:sym typeface="Helvetica Neue"/>
                        </a:rPr>
                        <a:t> / Kacie)</a:t>
                      </a:r>
                      <a:endParaRPr lang="mr-IN" sz="2200" b="0" i="0" u="none" strike="noStrike" cap="none" spc="0" baseline="0" dirty="0" smtClean="0">
                        <a:ln>
                          <a:noFill/>
                        </a:ln>
                        <a:solidFill>
                          <a:srgbClr val="6A4385"/>
                        </a:solidFill>
                        <a:uFillTx/>
                        <a:latin typeface="+mj-lt"/>
                        <a:ea typeface="+mn-ea"/>
                        <a:cs typeface="+mn-cs"/>
                        <a:sym typeface="Helvetica Neue"/>
                      </a:endParaRPr>
                    </a:p>
                    <a:p>
                      <a:pPr algn="l" defTabSz="914400">
                        <a:lnSpc>
                          <a:spcPct val="90000"/>
                        </a:lnSpc>
                        <a:defRPr sz="1800"/>
                      </a:pPr>
                      <a:endParaRPr sz="2200" dirty="0">
                        <a:latin typeface="+mj-lt"/>
                        <a:ea typeface="+mj-ea"/>
                        <a:cs typeface="+mj-cs"/>
                        <a:sym typeface="Helvetica Neue"/>
                      </a:endParaRPr>
                    </a:p>
                  </a:txBody>
                  <a:tcPr marL="127000" marR="127000" marT="127000" marB="127000" horzOverflow="overflow">
                    <a:lnL w="0">
                      <a:noFill/>
                      <a:miter lim="400000"/>
                    </a:lnL>
                    <a:lnR w="0">
                      <a:noFill/>
                      <a:miter lim="400000"/>
                    </a:lnR>
                    <a:lnT w="0">
                      <a:miter lim="400000"/>
                    </a:lnT>
                    <a:lnB w="0">
                      <a:miter lim="400000"/>
                    </a:lnB>
                    <a:solidFill>
                      <a:schemeClr val="bg1"/>
                    </a:solidFill>
                  </a:tcPr>
                </a:tc>
                <a:tc>
                  <a:txBody>
                    <a:bodyPr/>
                    <a:lstStyle/>
                    <a:p>
                      <a:pPr algn="l" defTabSz="914400">
                        <a:lnSpc>
                          <a:spcPct val="90000"/>
                        </a:lnSpc>
                        <a:defRPr sz="1800"/>
                      </a:pPr>
                      <a:endParaRPr sz="2200" dirty="0">
                        <a:latin typeface="+mj-lt"/>
                        <a:ea typeface="+mj-ea"/>
                        <a:cs typeface="+mj-cs"/>
                        <a:sym typeface="Helvetica Neue"/>
                      </a:endParaRPr>
                    </a:p>
                  </a:txBody>
                  <a:tcPr marL="127000" marR="127000" marT="127000" marB="127000" horzOverflow="overflow">
                    <a:lnL w="0">
                      <a:noFill/>
                      <a:miter lim="400000"/>
                    </a:lnL>
                    <a:lnR w="0">
                      <a:noFill/>
                      <a:miter lim="400000"/>
                    </a:lnR>
                    <a:lnT w="0">
                      <a:noFill/>
                      <a:miter lim="400000"/>
                    </a:lnT>
                    <a:lnB w="0">
                      <a:miter lim="400000"/>
                    </a:lnB>
                    <a:solidFill>
                      <a:schemeClr val="bg1"/>
                    </a:solidFill>
                  </a:tcPr>
                </a:tc>
                <a:tc>
                  <a:txBody>
                    <a:bodyPr/>
                    <a:lstStyle/>
                    <a:p>
                      <a:pPr algn="l" defTabSz="914400">
                        <a:lnSpc>
                          <a:spcPct val="90000"/>
                        </a:lnSpc>
                        <a:defRPr sz="2500">
                          <a:latin typeface="+mj-lt"/>
                          <a:ea typeface="+mj-ea"/>
                          <a:cs typeface="+mj-cs"/>
                          <a:sym typeface="Helvetica Neue"/>
                        </a:defRPr>
                      </a:pPr>
                      <a:endParaRPr dirty="0"/>
                    </a:p>
                  </a:txBody>
                  <a:tcPr marL="127000" marR="127000" marT="127000" marB="127000" horzOverflow="overflow">
                    <a:lnL w="0">
                      <a:noFill/>
                      <a:miter lim="400000"/>
                    </a:lnL>
                    <a:lnR w="0">
                      <a:miter lim="400000"/>
                    </a:lnR>
                    <a:lnT w="0">
                      <a:miter lim="400000"/>
                    </a:lnT>
                    <a:lnB w="0">
                      <a:miter lim="400000"/>
                    </a:lnB>
                    <a:solidFill>
                      <a:schemeClr val="bg1"/>
                    </a:solidFill>
                  </a:tcPr>
                </a:tc>
              </a:tr>
            </a:tbl>
          </a:graphicData>
        </a:graphic>
      </p:graphicFrame>
      <p:sp>
        <p:nvSpPr>
          <p:cNvPr id="751" name="Shape 751"/>
          <p:cNvSpPr/>
          <p:nvPr/>
        </p:nvSpPr>
        <p:spPr>
          <a:xfrm>
            <a:off x="1607454" y="656057"/>
            <a:ext cx="19850874"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spcBef>
                <a:spcPts val="0"/>
              </a:spcBef>
              <a:defRPr sz="4000" b="1">
                <a:solidFill>
                  <a:srgbClr val="000000"/>
                </a:solidFill>
                <a:latin typeface="+mj-lt"/>
                <a:ea typeface="+mj-ea"/>
                <a:cs typeface="+mj-cs"/>
                <a:sym typeface="Helvetica Neue"/>
              </a:defRPr>
            </a:pPr>
            <a:r>
              <a:rPr lang="en-US" dirty="0" smtClean="0">
                <a:solidFill>
                  <a:srgbClr val="264A60"/>
                </a:solidFill>
              </a:rPr>
              <a:t>Design Thinking Workshop Schedule</a:t>
            </a:r>
            <a:endParaRPr dirty="0">
              <a:solidFill>
                <a:srgbClr val="264A60"/>
              </a:solidFill>
            </a:endParaRPr>
          </a:p>
        </p:txBody>
      </p:sp>
      <p:sp>
        <p:nvSpPr>
          <p:cNvPr id="753" name="Shape 753"/>
          <p:cNvSpPr/>
          <p:nvPr/>
        </p:nvSpPr>
        <p:spPr>
          <a:xfrm flipV="1">
            <a:off x="4214962" y="2977130"/>
            <a:ext cx="1" cy="9940423"/>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754" name="Shape 754"/>
          <p:cNvSpPr/>
          <p:nvPr/>
        </p:nvSpPr>
        <p:spPr>
          <a:xfrm flipV="1">
            <a:off x="10561354" y="2007883"/>
            <a:ext cx="174379" cy="10909669"/>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755" name="Shape 755"/>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756" name="pasted-image.pdf"/>
          <p:cNvPicPr>
            <a:picLocks noChangeAspect="1"/>
          </p:cNvPicPr>
          <p:nvPr/>
        </p:nvPicPr>
        <p:blipFill>
          <a:blip r:embed="rId3">
            <a:extLst/>
          </a:blip>
          <a:stretch>
            <a:fillRect/>
          </a:stretch>
        </p:blipFill>
        <p:spPr>
          <a:xfrm>
            <a:off x="22936479" y="12977680"/>
            <a:ext cx="975952" cy="394032"/>
          </a:xfrm>
          <a:prstGeom prst="rect">
            <a:avLst/>
          </a:prstGeom>
          <a:ln w="12700">
            <a:miter lim="400000"/>
          </a:ln>
        </p:spPr>
      </p:pic>
      <p:sp>
        <p:nvSpPr>
          <p:cNvPr id="10" name="Rectangle 9"/>
          <p:cNvSpPr/>
          <p:nvPr/>
        </p:nvSpPr>
        <p:spPr>
          <a:xfrm>
            <a:off x="1669859" y="1471945"/>
            <a:ext cx="3628983" cy="286311"/>
          </a:xfrm>
          <a:prstGeom prst="rect">
            <a:avLst/>
          </a:prstGeom>
          <a:solidFill>
            <a:srgbClr val="E1570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6903557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p:nvPr/>
        </p:nvSpPr>
        <p:spPr>
          <a:xfrm>
            <a:off x="2515195" y="4065074"/>
            <a:ext cx="19353610" cy="2384782"/>
          </a:xfrm>
          <a:prstGeom prst="rect">
            <a:avLst/>
          </a:prstGeom>
          <a:solidFill>
            <a:srgbClr val="5596E6">
              <a:alpha val="10000"/>
            </a:srgbClr>
          </a:solidFill>
          <a:ln w="12700">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772" name="Shape 772"/>
          <p:cNvSpPr/>
          <p:nvPr/>
        </p:nvSpPr>
        <p:spPr>
          <a:xfrm>
            <a:off x="2515195" y="8136008"/>
            <a:ext cx="19353610" cy="1953091"/>
          </a:xfrm>
          <a:prstGeom prst="rect">
            <a:avLst/>
          </a:prstGeom>
          <a:solidFill>
            <a:srgbClr val="5596E6">
              <a:alpha val="10000"/>
            </a:srgbClr>
          </a:solidFill>
          <a:ln w="12700">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773" name="Shape 773"/>
          <p:cNvSpPr/>
          <p:nvPr/>
        </p:nvSpPr>
        <p:spPr>
          <a:xfrm>
            <a:off x="2071002" y="-4803146"/>
            <a:ext cx="1484310" cy="1"/>
          </a:xfrm>
          <a:prstGeom prst="line">
            <a:avLst/>
          </a:prstGeom>
          <a:ln w="1524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774" name="Shape 774"/>
          <p:cNvSpPr/>
          <p:nvPr/>
        </p:nvSpPr>
        <p:spPr>
          <a:xfrm>
            <a:off x="1550302" y="1154630"/>
            <a:ext cx="7659625" cy="70916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4000" b="1">
                <a:solidFill>
                  <a:srgbClr val="000000"/>
                </a:solidFill>
                <a:latin typeface="+mj-lt"/>
                <a:ea typeface="+mj-ea"/>
                <a:cs typeface="+mj-cs"/>
                <a:sym typeface="Helvetica Neue"/>
              </a:defRPr>
            </a:lvl1pPr>
          </a:lstStyle>
          <a:p>
            <a:r>
              <a:t>How to Stand This Up Together</a:t>
            </a:r>
          </a:p>
        </p:txBody>
      </p:sp>
      <p:sp>
        <p:nvSpPr>
          <p:cNvPr id="775" name="Shape 775"/>
          <p:cNvSpPr/>
          <p:nvPr/>
        </p:nvSpPr>
        <p:spPr>
          <a:xfrm>
            <a:off x="1612900" y="907563"/>
            <a:ext cx="1141102" cy="1"/>
          </a:xfrm>
          <a:prstGeom prst="line">
            <a:avLst/>
          </a:prstGeom>
          <a:ln w="50800">
            <a:solidFill>
              <a:srgbClr val="000000"/>
            </a:solidFill>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776" name="Shape 776"/>
          <p:cNvSpPr/>
          <p:nvPr/>
        </p:nvSpPr>
        <p:spPr>
          <a:xfrm>
            <a:off x="6218426" y="3210857"/>
            <a:ext cx="1554100" cy="5604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3000" b="1">
                <a:solidFill>
                  <a:srgbClr val="A6AAA9"/>
                </a:solidFill>
                <a:latin typeface="+mj-lt"/>
                <a:ea typeface="+mj-ea"/>
                <a:cs typeface="+mj-cs"/>
                <a:sym typeface="Helvetica Neue"/>
              </a:defRPr>
            </a:lvl1pPr>
          </a:lstStyle>
          <a:p>
            <a:r>
              <a:t>Phase 1</a:t>
            </a:r>
          </a:p>
        </p:txBody>
      </p:sp>
      <p:sp>
        <p:nvSpPr>
          <p:cNvPr id="777" name="Shape 777"/>
          <p:cNvSpPr/>
          <p:nvPr/>
        </p:nvSpPr>
        <p:spPr>
          <a:xfrm>
            <a:off x="11540766" y="3210857"/>
            <a:ext cx="1554100" cy="5604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3000" b="1">
                <a:solidFill>
                  <a:srgbClr val="A6AAA9"/>
                </a:solidFill>
                <a:latin typeface="+mj-lt"/>
                <a:ea typeface="+mj-ea"/>
                <a:cs typeface="+mj-cs"/>
                <a:sym typeface="Helvetica Neue"/>
              </a:defRPr>
            </a:lvl1pPr>
          </a:lstStyle>
          <a:p>
            <a:r>
              <a:t>Phase 2</a:t>
            </a:r>
          </a:p>
        </p:txBody>
      </p:sp>
      <p:sp>
        <p:nvSpPr>
          <p:cNvPr id="778" name="Shape 778"/>
          <p:cNvSpPr/>
          <p:nvPr/>
        </p:nvSpPr>
        <p:spPr>
          <a:xfrm>
            <a:off x="17167331" y="3210857"/>
            <a:ext cx="1659256" cy="5604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3000" b="1">
                <a:solidFill>
                  <a:srgbClr val="A6AAA9"/>
                </a:solidFill>
                <a:latin typeface="+mj-lt"/>
                <a:ea typeface="+mj-ea"/>
                <a:cs typeface="+mj-cs"/>
                <a:sym typeface="Helvetica Neue"/>
              </a:defRPr>
            </a:lvl1pPr>
          </a:lstStyle>
          <a:p>
            <a:r>
              <a:t>Ongoing</a:t>
            </a:r>
          </a:p>
        </p:txBody>
      </p:sp>
      <p:sp>
        <p:nvSpPr>
          <p:cNvPr id="779" name="Shape 779"/>
          <p:cNvSpPr/>
          <p:nvPr/>
        </p:nvSpPr>
        <p:spPr>
          <a:xfrm>
            <a:off x="2922498" y="4341157"/>
            <a:ext cx="1848613" cy="10303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0"/>
              </a:spcBef>
              <a:defRPr sz="3000" b="1">
                <a:solidFill>
                  <a:srgbClr val="000000"/>
                </a:solidFill>
                <a:latin typeface="+mj-lt"/>
                <a:ea typeface="+mj-ea"/>
                <a:cs typeface="+mj-cs"/>
                <a:sym typeface="Helvetica Neue"/>
              </a:defRPr>
            </a:pPr>
            <a:r>
              <a:t>Hallmark</a:t>
            </a:r>
          </a:p>
          <a:p>
            <a:pPr>
              <a:spcBef>
                <a:spcPts val="0"/>
              </a:spcBef>
              <a:defRPr sz="3000" b="1">
                <a:solidFill>
                  <a:srgbClr val="000000"/>
                </a:solidFill>
                <a:latin typeface="+mj-lt"/>
                <a:ea typeface="+mj-ea"/>
                <a:cs typeface="+mj-cs"/>
                <a:sym typeface="Helvetica Neue"/>
              </a:defRPr>
            </a:pPr>
            <a:r>
              <a:t>Program</a:t>
            </a:r>
          </a:p>
        </p:txBody>
      </p:sp>
      <p:sp>
        <p:nvSpPr>
          <p:cNvPr id="780" name="Shape 780"/>
          <p:cNvSpPr/>
          <p:nvPr/>
        </p:nvSpPr>
        <p:spPr>
          <a:xfrm>
            <a:off x="2922498" y="6745272"/>
            <a:ext cx="1369696" cy="56045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3000" b="1">
                <a:solidFill>
                  <a:srgbClr val="000000"/>
                </a:solidFill>
                <a:latin typeface="+mj-lt"/>
                <a:ea typeface="+mj-ea"/>
                <a:cs typeface="+mj-cs"/>
                <a:sym typeface="Helvetica Neue"/>
              </a:defRPr>
            </a:lvl1pPr>
          </a:lstStyle>
          <a:p>
            <a:r>
              <a:t>People</a:t>
            </a:r>
          </a:p>
        </p:txBody>
      </p:sp>
      <p:sp>
        <p:nvSpPr>
          <p:cNvPr id="781" name="Shape 781"/>
          <p:cNvSpPr/>
          <p:nvPr/>
        </p:nvSpPr>
        <p:spPr>
          <a:xfrm>
            <a:off x="2922498" y="8426753"/>
            <a:ext cx="1828420" cy="5604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3000" b="1">
                <a:solidFill>
                  <a:srgbClr val="000000"/>
                </a:solidFill>
                <a:latin typeface="+mj-lt"/>
                <a:ea typeface="+mj-ea"/>
                <a:cs typeface="+mj-cs"/>
                <a:sym typeface="Helvetica Neue"/>
              </a:defRPr>
            </a:lvl1pPr>
          </a:lstStyle>
          <a:p>
            <a:r>
              <a:t>Practices</a:t>
            </a:r>
          </a:p>
        </p:txBody>
      </p:sp>
      <p:sp>
        <p:nvSpPr>
          <p:cNvPr id="782" name="Shape 782"/>
          <p:cNvSpPr/>
          <p:nvPr/>
        </p:nvSpPr>
        <p:spPr>
          <a:xfrm>
            <a:off x="2922498" y="10395594"/>
            <a:ext cx="1327405" cy="56045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0"/>
              </a:spcBef>
              <a:defRPr sz="3000" b="1">
                <a:solidFill>
                  <a:srgbClr val="000000"/>
                </a:solidFill>
                <a:latin typeface="+mj-lt"/>
                <a:ea typeface="+mj-ea"/>
                <a:cs typeface="+mj-cs"/>
                <a:sym typeface="Helvetica Neue"/>
              </a:defRPr>
            </a:lvl1pPr>
          </a:lstStyle>
          <a:p>
            <a:r>
              <a:t>Places</a:t>
            </a:r>
          </a:p>
        </p:txBody>
      </p:sp>
      <p:sp>
        <p:nvSpPr>
          <p:cNvPr id="783" name="Shape 783"/>
          <p:cNvSpPr/>
          <p:nvPr/>
        </p:nvSpPr>
        <p:spPr>
          <a:xfrm>
            <a:off x="6167626" y="4341157"/>
            <a:ext cx="3996386" cy="13652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R="514350" defTabSz="457200">
              <a:spcBef>
                <a:spcPts val="1200"/>
              </a:spcBef>
              <a:defRPr sz="1800">
                <a:solidFill>
                  <a:srgbClr val="000000"/>
                </a:solidFill>
                <a:latin typeface="+mj-lt"/>
                <a:ea typeface="+mj-ea"/>
                <a:cs typeface="+mj-cs"/>
                <a:sym typeface="Helvetica Neue"/>
              </a:defRPr>
            </a:pPr>
            <a:r>
              <a:t>Discovery activities </a:t>
            </a:r>
          </a:p>
          <a:p>
            <a:pPr marR="514350" defTabSz="457200">
              <a:spcBef>
                <a:spcPts val="1200"/>
              </a:spcBef>
              <a:defRPr sz="1800">
                <a:solidFill>
                  <a:srgbClr val="000000"/>
                </a:solidFill>
                <a:latin typeface="+mj-lt"/>
                <a:ea typeface="+mj-ea"/>
                <a:cs typeface="+mj-cs"/>
                <a:sym typeface="Helvetica Neue"/>
              </a:defRPr>
            </a:pPr>
            <a:r>
              <a:t>Executive workshop - Select Hallmark</a:t>
            </a:r>
            <a:br/>
            <a:r>
              <a:t>Projects from each LOB to launch,</a:t>
            </a:r>
            <a:br/>
            <a:r>
              <a:t>and get rolling</a:t>
            </a:r>
          </a:p>
        </p:txBody>
      </p:sp>
      <p:sp>
        <p:nvSpPr>
          <p:cNvPr id="784" name="Shape 784"/>
          <p:cNvSpPr/>
          <p:nvPr/>
        </p:nvSpPr>
        <p:spPr>
          <a:xfrm flipV="1">
            <a:off x="5511602" y="3165892"/>
            <a:ext cx="1" cy="8569045"/>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785" name="Shape 785"/>
          <p:cNvSpPr/>
          <p:nvPr/>
        </p:nvSpPr>
        <p:spPr>
          <a:xfrm flipV="1">
            <a:off x="11044056" y="3165893"/>
            <a:ext cx="1" cy="8569043"/>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786" name="Shape 786"/>
          <p:cNvSpPr/>
          <p:nvPr/>
        </p:nvSpPr>
        <p:spPr>
          <a:xfrm>
            <a:off x="6167626" y="6745272"/>
            <a:ext cx="4234130" cy="1085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R="514350" defTabSz="457200">
              <a:spcBef>
                <a:spcPts val="1200"/>
              </a:spcBef>
              <a:defRPr sz="1800">
                <a:solidFill>
                  <a:srgbClr val="000000"/>
                </a:solidFill>
                <a:latin typeface="+mj-lt"/>
                <a:ea typeface="+mj-ea"/>
                <a:cs typeface="+mj-cs"/>
                <a:sym typeface="Helvetica Neue"/>
              </a:defRPr>
            </a:pPr>
            <a:r>
              <a:t>Plan for staffing support of projects</a:t>
            </a:r>
            <a:br/>
            <a:r>
              <a:t>(IBM migrating to Partner)</a:t>
            </a:r>
          </a:p>
          <a:p>
            <a:pPr marR="514350" defTabSz="457200">
              <a:spcBef>
                <a:spcPts val="1200"/>
              </a:spcBef>
              <a:defRPr sz="1800">
                <a:solidFill>
                  <a:srgbClr val="000000"/>
                </a:solidFill>
                <a:latin typeface="+mj-lt"/>
                <a:ea typeface="+mj-ea"/>
                <a:cs typeface="+mj-cs"/>
                <a:sym typeface="Helvetica Neue"/>
              </a:defRPr>
            </a:pPr>
            <a:r>
              <a:t>Assign Program Lead and Practice Lead</a:t>
            </a:r>
          </a:p>
        </p:txBody>
      </p:sp>
      <p:sp>
        <p:nvSpPr>
          <p:cNvPr id="787" name="Shape 787"/>
          <p:cNvSpPr/>
          <p:nvPr/>
        </p:nvSpPr>
        <p:spPr>
          <a:xfrm>
            <a:off x="6167626" y="8426753"/>
            <a:ext cx="4373805" cy="9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defTabSz="457200">
              <a:spcBef>
                <a:spcPts val="1200"/>
              </a:spcBef>
              <a:defRPr sz="1800">
                <a:solidFill>
                  <a:srgbClr val="000000"/>
                </a:solidFill>
                <a:latin typeface="+mj-lt"/>
                <a:ea typeface="+mj-ea"/>
                <a:cs typeface="+mj-cs"/>
                <a:sym typeface="Helvetica Neue"/>
              </a:defRPr>
            </a:pPr>
            <a:r>
              <a:t>Scope education and activation needs for</a:t>
            </a:r>
            <a:br/>
            <a:r>
              <a:t>initial slate of projects and associated</a:t>
            </a:r>
            <a:br/>
            <a:r>
              <a:t>managers/executives</a:t>
            </a:r>
          </a:p>
        </p:txBody>
      </p:sp>
      <p:sp>
        <p:nvSpPr>
          <p:cNvPr id="788" name="Shape 788"/>
          <p:cNvSpPr/>
          <p:nvPr/>
        </p:nvSpPr>
        <p:spPr>
          <a:xfrm>
            <a:off x="6167626" y="10395594"/>
            <a:ext cx="4382263" cy="654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defTabSz="457200">
              <a:spcBef>
                <a:spcPts val="1200"/>
              </a:spcBef>
              <a:defRPr sz="1800">
                <a:solidFill>
                  <a:srgbClr val="000000"/>
                </a:solidFill>
                <a:latin typeface="+mj-lt"/>
                <a:ea typeface="+mj-ea"/>
                <a:cs typeface="+mj-cs"/>
                <a:sym typeface="Helvetica Neue"/>
              </a:defRPr>
            </a:pPr>
            <a:r>
              <a:t>Develop places/studio strategy, digital</a:t>
            </a:r>
            <a:br/>
            <a:r>
              <a:t>support, location logistics, etc. as needed</a:t>
            </a:r>
          </a:p>
        </p:txBody>
      </p:sp>
      <p:sp>
        <p:nvSpPr>
          <p:cNvPr id="789" name="Shape 789"/>
          <p:cNvSpPr/>
          <p:nvPr/>
        </p:nvSpPr>
        <p:spPr>
          <a:xfrm>
            <a:off x="11489966" y="4341157"/>
            <a:ext cx="4441928" cy="10858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R="514350" defTabSz="457200">
              <a:spcBef>
                <a:spcPts val="1200"/>
              </a:spcBef>
              <a:defRPr sz="1800">
                <a:solidFill>
                  <a:srgbClr val="000000"/>
                </a:solidFill>
                <a:latin typeface="+mj-lt"/>
                <a:ea typeface="+mj-ea"/>
                <a:cs typeface="+mj-cs"/>
                <a:sym typeface="Helvetica Neue"/>
              </a:defRPr>
            </a:pPr>
            <a:r>
              <a:t>Assign Partner Project managers and offer</a:t>
            </a:r>
            <a:br/>
            <a:r>
              <a:t>internal resources as needed</a:t>
            </a:r>
          </a:p>
          <a:p>
            <a:pPr marR="514350" defTabSz="457200">
              <a:spcBef>
                <a:spcPts val="1200"/>
              </a:spcBef>
              <a:defRPr sz="1800">
                <a:solidFill>
                  <a:srgbClr val="000000"/>
                </a:solidFill>
                <a:latin typeface="+mj-lt"/>
                <a:ea typeface="+mj-ea"/>
                <a:cs typeface="+mj-cs"/>
                <a:sym typeface="Helvetica Neue"/>
              </a:defRPr>
            </a:pPr>
            <a:r>
              <a:t>Develop communications strategy</a:t>
            </a:r>
          </a:p>
        </p:txBody>
      </p:sp>
      <p:sp>
        <p:nvSpPr>
          <p:cNvPr id="790" name="Shape 790"/>
          <p:cNvSpPr/>
          <p:nvPr/>
        </p:nvSpPr>
        <p:spPr>
          <a:xfrm>
            <a:off x="11489966" y="6745272"/>
            <a:ext cx="4022218" cy="1085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R="514350" defTabSz="457200">
              <a:spcBef>
                <a:spcPts val="1200"/>
              </a:spcBef>
              <a:defRPr sz="1800">
                <a:solidFill>
                  <a:srgbClr val="000000"/>
                </a:solidFill>
                <a:latin typeface="+mj-lt"/>
                <a:ea typeface="+mj-ea"/>
                <a:cs typeface="+mj-cs"/>
                <a:sym typeface="Helvetica Neue"/>
              </a:defRPr>
            </a:pPr>
            <a:r>
              <a:t>IBM designers assigned to projects as</a:t>
            </a:r>
            <a:br/>
            <a:r>
              <a:t>needed to meet staffing ratio</a:t>
            </a:r>
          </a:p>
          <a:p>
            <a:pPr marR="514350" defTabSz="457200">
              <a:spcBef>
                <a:spcPts val="1200"/>
              </a:spcBef>
              <a:defRPr sz="1800">
                <a:solidFill>
                  <a:srgbClr val="000000"/>
                </a:solidFill>
                <a:latin typeface="+mj-lt"/>
                <a:ea typeface="+mj-ea"/>
                <a:cs typeface="+mj-cs"/>
                <a:sym typeface="Helvetica Neue"/>
              </a:defRPr>
            </a:pPr>
            <a:r>
              <a:t>Partner Talent lead assigned</a:t>
            </a:r>
          </a:p>
        </p:txBody>
      </p:sp>
      <p:sp>
        <p:nvSpPr>
          <p:cNvPr id="791" name="Shape 791"/>
          <p:cNvSpPr/>
          <p:nvPr/>
        </p:nvSpPr>
        <p:spPr>
          <a:xfrm>
            <a:off x="11489966" y="8426753"/>
            <a:ext cx="4479876" cy="10858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defTabSz="457200">
              <a:spcBef>
                <a:spcPts val="1200"/>
              </a:spcBef>
              <a:defRPr sz="1800">
                <a:solidFill>
                  <a:srgbClr val="000000"/>
                </a:solidFill>
                <a:latin typeface="+mj-lt"/>
                <a:ea typeface="+mj-ea"/>
                <a:cs typeface="+mj-cs"/>
                <a:sym typeface="Helvetica Neue"/>
              </a:defRPr>
            </a:pPr>
            <a:r>
              <a:t>Run bootcamp(s) for incoming teams and</a:t>
            </a:r>
            <a:br/>
            <a:r>
              <a:t>their executives</a:t>
            </a:r>
          </a:p>
          <a:p>
            <a:pPr defTabSz="457200">
              <a:spcBef>
                <a:spcPts val="1200"/>
              </a:spcBef>
              <a:defRPr sz="1800">
                <a:solidFill>
                  <a:srgbClr val="000000"/>
                </a:solidFill>
                <a:latin typeface="+mj-lt"/>
                <a:ea typeface="+mj-ea"/>
                <a:cs typeface="+mj-cs"/>
                <a:sym typeface="Helvetica Neue"/>
              </a:defRPr>
            </a:pPr>
            <a:r>
              <a:t>Adapt and codify design thinking practices</a:t>
            </a:r>
          </a:p>
        </p:txBody>
      </p:sp>
      <p:sp>
        <p:nvSpPr>
          <p:cNvPr id="792" name="Shape 792"/>
          <p:cNvSpPr/>
          <p:nvPr/>
        </p:nvSpPr>
        <p:spPr>
          <a:xfrm>
            <a:off x="11489966" y="10395594"/>
            <a:ext cx="4394608" cy="654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defTabSz="457200">
              <a:spcBef>
                <a:spcPts val="1200"/>
              </a:spcBef>
              <a:defRPr sz="1800">
                <a:solidFill>
                  <a:srgbClr val="000000"/>
                </a:solidFill>
                <a:latin typeface="+mj-lt"/>
                <a:ea typeface="+mj-ea"/>
                <a:cs typeface="+mj-cs"/>
                <a:sym typeface="Helvetica Neue"/>
              </a:defRPr>
            </a:pPr>
            <a:r>
              <a:t>Secure workspace for project teams, start</a:t>
            </a:r>
            <a:br/>
            <a:r>
              <a:t>planning space expansion if needed</a:t>
            </a:r>
          </a:p>
        </p:txBody>
      </p:sp>
      <p:sp>
        <p:nvSpPr>
          <p:cNvPr id="793" name="Shape 793"/>
          <p:cNvSpPr/>
          <p:nvPr/>
        </p:nvSpPr>
        <p:spPr>
          <a:xfrm>
            <a:off x="17116531" y="4341157"/>
            <a:ext cx="4318255" cy="1797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R="514350" defTabSz="457200">
              <a:spcBef>
                <a:spcPts val="1200"/>
              </a:spcBef>
              <a:defRPr sz="1800">
                <a:solidFill>
                  <a:srgbClr val="000000"/>
                </a:solidFill>
                <a:latin typeface="+mj-lt"/>
                <a:ea typeface="+mj-ea"/>
                <a:cs typeface="+mj-cs"/>
                <a:sym typeface="Helvetica Neue"/>
              </a:defRPr>
            </a:pPr>
            <a:r>
              <a:t>Meet regularly with executives to identify,</a:t>
            </a:r>
            <a:br/>
            <a:r>
              <a:t>filter and prioritize projects</a:t>
            </a:r>
          </a:p>
          <a:p>
            <a:pPr marR="514350" defTabSz="457200">
              <a:spcBef>
                <a:spcPts val="1200"/>
              </a:spcBef>
              <a:defRPr sz="1800">
                <a:solidFill>
                  <a:srgbClr val="000000"/>
                </a:solidFill>
                <a:latin typeface="+mj-lt"/>
                <a:ea typeface="+mj-ea"/>
                <a:cs typeface="+mj-cs"/>
                <a:sym typeface="Helvetica Neue"/>
              </a:defRPr>
            </a:pPr>
            <a:r>
              <a:t>Onboard qualified projects, off-board</a:t>
            </a:r>
            <a:br/>
            <a:r>
              <a:t>completed projects</a:t>
            </a:r>
          </a:p>
          <a:p>
            <a:pPr marR="514350" defTabSz="457200">
              <a:spcBef>
                <a:spcPts val="1200"/>
              </a:spcBef>
              <a:defRPr sz="1800">
                <a:solidFill>
                  <a:srgbClr val="000000"/>
                </a:solidFill>
                <a:latin typeface="+mj-lt"/>
                <a:ea typeface="+mj-ea"/>
                <a:cs typeface="+mj-cs"/>
                <a:sym typeface="Helvetica Neue"/>
              </a:defRPr>
            </a:pPr>
            <a:r>
              <a:t>Review KPIs, troubleshoot, and adjust</a:t>
            </a:r>
          </a:p>
        </p:txBody>
      </p:sp>
      <p:sp>
        <p:nvSpPr>
          <p:cNvPr id="794" name="Shape 794"/>
          <p:cNvSpPr/>
          <p:nvPr/>
        </p:nvSpPr>
        <p:spPr>
          <a:xfrm>
            <a:off x="17116531" y="6745272"/>
            <a:ext cx="3980842" cy="1085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R="514350" defTabSz="457200">
              <a:spcBef>
                <a:spcPts val="1200"/>
              </a:spcBef>
              <a:defRPr sz="1800">
                <a:solidFill>
                  <a:srgbClr val="000000"/>
                </a:solidFill>
                <a:latin typeface="+mj-lt"/>
                <a:ea typeface="+mj-ea"/>
                <a:cs typeface="+mj-cs"/>
                <a:sym typeface="Helvetica Neue"/>
              </a:defRPr>
            </a:pPr>
            <a:r>
              <a:t>Staffing to meet evolving needs of the</a:t>
            </a:r>
            <a:br/>
            <a:r>
              <a:t>projects in the Hallmark Program</a:t>
            </a:r>
          </a:p>
          <a:p>
            <a:pPr marR="514350" defTabSz="457200">
              <a:spcBef>
                <a:spcPts val="1200"/>
              </a:spcBef>
              <a:defRPr sz="1800">
                <a:solidFill>
                  <a:srgbClr val="000000"/>
                </a:solidFill>
                <a:latin typeface="+mj-lt"/>
                <a:ea typeface="+mj-ea"/>
                <a:cs typeface="+mj-cs"/>
                <a:sym typeface="Helvetica Neue"/>
              </a:defRPr>
            </a:pPr>
            <a:r>
              <a:t>Talent development activities</a:t>
            </a:r>
          </a:p>
        </p:txBody>
      </p:sp>
      <p:sp>
        <p:nvSpPr>
          <p:cNvPr id="795" name="Shape 795"/>
          <p:cNvSpPr/>
          <p:nvPr/>
        </p:nvSpPr>
        <p:spPr>
          <a:xfrm>
            <a:off x="17116531" y="8426753"/>
            <a:ext cx="4259962" cy="13652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defTabSz="457200">
              <a:spcBef>
                <a:spcPts val="1200"/>
              </a:spcBef>
              <a:defRPr sz="1800">
                <a:solidFill>
                  <a:srgbClr val="000000"/>
                </a:solidFill>
                <a:latin typeface="+mj-lt"/>
                <a:ea typeface="+mj-ea"/>
                <a:cs typeface="+mj-cs"/>
                <a:sym typeface="Helvetica Neue"/>
              </a:defRPr>
            </a:pPr>
            <a:r>
              <a:t>Hold Hallmark Project playbacks with</a:t>
            </a:r>
            <a:br/>
            <a:r>
              <a:t>executive team</a:t>
            </a:r>
          </a:p>
          <a:p>
            <a:pPr defTabSz="457200">
              <a:spcBef>
                <a:spcPts val="1200"/>
              </a:spcBef>
              <a:defRPr sz="1800">
                <a:solidFill>
                  <a:srgbClr val="000000"/>
                </a:solidFill>
                <a:latin typeface="+mj-lt"/>
                <a:ea typeface="+mj-ea"/>
                <a:cs typeface="+mj-cs"/>
                <a:sym typeface="Helvetica Neue"/>
              </a:defRPr>
            </a:pPr>
            <a:r>
              <a:t>Continue to run bootcamps for incoming</a:t>
            </a:r>
            <a:br/>
            <a:r>
              <a:t>teams, adapt and codify practices</a:t>
            </a:r>
          </a:p>
        </p:txBody>
      </p:sp>
      <p:sp>
        <p:nvSpPr>
          <p:cNvPr id="796" name="Shape 796"/>
          <p:cNvSpPr/>
          <p:nvPr/>
        </p:nvSpPr>
        <p:spPr>
          <a:xfrm>
            <a:off x="17116531" y="10395594"/>
            <a:ext cx="4331743" cy="1085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defTabSz="457200">
              <a:spcBef>
                <a:spcPts val="1200"/>
              </a:spcBef>
              <a:defRPr sz="1800">
                <a:solidFill>
                  <a:srgbClr val="000000"/>
                </a:solidFill>
                <a:latin typeface="+mj-lt"/>
                <a:ea typeface="+mj-ea"/>
                <a:cs typeface="+mj-cs"/>
                <a:sym typeface="Helvetica Neue"/>
              </a:defRPr>
            </a:pPr>
            <a:r>
              <a:t>Build out studios as needed</a:t>
            </a:r>
          </a:p>
          <a:p>
            <a:pPr defTabSz="457200">
              <a:spcBef>
                <a:spcPts val="1200"/>
              </a:spcBef>
              <a:defRPr sz="1800">
                <a:solidFill>
                  <a:srgbClr val="000000"/>
                </a:solidFill>
                <a:latin typeface="+mj-lt"/>
                <a:ea typeface="+mj-ea"/>
                <a:cs typeface="+mj-cs"/>
                <a:sym typeface="Helvetica Neue"/>
              </a:defRPr>
            </a:pPr>
            <a:r>
              <a:t>Deploy teams and leaders into studios as</a:t>
            </a:r>
            <a:br/>
            <a:r>
              <a:t>they come into the program</a:t>
            </a:r>
          </a:p>
        </p:txBody>
      </p:sp>
      <p:sp>
        <p:nvSpPr>
          <p:cNvPr id="797" name="Shape 797"/>
          <p:cNvSpPr/>
          <p:nvPr/>
        </p:nvSpPr>
        <p:spPr>
          <a:xfrm flipV="1">
            <a:off x="16461885" y="3165893"/>
            <a:ext cx="1" cy="8569043"/>
          </a:xfrm>
          <a:prstGeom prst="line">
            <a:avLst/>
          </a:prstGeom>
          <a:ln w="38100" cap="rnd">
            <a:solidFill>
              <a:srgbClr val="DCDEE0"/>
            </a:solidFill>
            <a:custDash>
              <a:ds d="100000" sp="200000"/>
            </a:custDash>
            <a:miter lim="400000"/>
          </a:ln>
        </p:spPr>
        <p:txBody>
          <a:bodyPr lIns="50800" tIns="50800" rIns="50800" bIns="50800" anchor="ctr"/>
          <a:lstStyle/>
          <a:p>
            <a:pPr algn="ctr">
              <a:spcBef>
                <a:spcPts val="0"/>
              </a:spcBef>
              <a:defRPr sz="3200">
                <a:solidFill>
                  <a:srgbClr val="000000"/>
                </a:solidFill>
                <a:latin typeface="+mn-lt"/>
                <a:ea typeface="+mn-ea"/>
                <a:cs typeface="+mn-cs"/>
                <a:sym typeface="Helvetica Light"/>
              </a:defRPr>
            </a:pPr>
            <a:endParaRPr/>
          </a:p>
        </p:txBody>
      </p:sp>
      <p:sp>
        <p:nvSpPr>
          <p:cNvPr id="798" name="Shape 798"/>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799"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p:nvPr/>
        </p:nvSpPr>
        <p:spPr>
          <a:xfrm>
            <a:off x="1931302" y="5976561"/>
            <a:ext cx="6814313" cy="176287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lnSpc>
                <a:spcPct val="90000"/>
              </a:lnSpc>
              <a:spcBef>
                <a:spcPts val="0"/>
              </a:spcBef>
              <a:defRPr sz="11000" b="1">
                <a:solidFill>
                  <a:srgbClr val="000000"/>
                </a:solidFill>
                <a:latin typeface="+mj-lt"/>
                <a:ea typeface="+mj-ea"/>
                <a:cs typeface="+mj-cs"/>
                <a:sym typeface="Helvetica Neue"/>
              </a:defRPr>
            </a:lvl1pPr>
          </a:lstStyle>
          <a:p>
            <a:r>
              <a:t>Why IBM?</a:t>
            </a:r>
          </a:p>
        </p:txBody>
      </p:sp>
      <p:sp>
        <p:nvSpPr>
          <p:cNvPr id="802" name="Shape 802"/>
          <p:cNvSpPr/>
          <p:nvPr/>
        </p:nvSpPr>
        <p:spPr>
          <a:xfrm>
            <a:off x="10494817" y="2625090"/>
            <a:ext cx="13435333" cy="84658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610576" marR="457200" indent="-610576" defTabSz="457200">
              <a:spcBef>
                <a:spcPts val="0"/>
              </a:spcBef>
              <a:buSzPct val="75000"/>
              <a:buChar char="•"/>
              <a:defRPr>
                <a:solidFill>
                  <a:srgbClr val="000000"/>
                </a:solidFill>
                <a:latin typeface="+mj-lt"/>
                <a:ea typeface="+mj-ea"/>
                <a:cs typeface="+mj-cs"/>
                <a:sym typeface="Helvetica Neue"/>
              </a:defRPr>
            </a:pPr>
            <a:r>
              <a:t>The only company to conduct a design transformation at this scale</a:t>
            </a:r>
          </a:p>
          <a:p>
            <a:pPr marL="610576" marR="457200" indent="-610576" defTabSz="457200">
              <a:spcBef>
                <a:spcPts val="0"/>
              </a:spcBef>
              <a:buSzPct val="75000"/>
              <a:buChar char="•"/>
              <a:defRPr>
                <a:solidFill>
                  <a:srgbClr val="000000"/>
                </a:solidFill>
                <a:latin typeface="+mj-lt"/>
                <a:ea typeface="+mj-ea"/>
                <a:cs typeface="+mj-cs"/>
                <a:sym typeface="Helvetica Neue"/>
              </a:defRPr>
            </a:pPr>
            <a:r>
              <a:t>Unique in our focus on the Enterprise market</a:t>
            </a:r>
          </a:p>
          <a:p>
            <a:pPr marL="610576" marR="457200" indent="-610576" defTabSz="457200">
              <a:spcBef>
                <a:spcPts val="0"/>
              </a:spcBef>
              <a:buSzPct val="75000"/>
              <a:buChar char="•"/>
              <a:defRPr>
                <a:solidFill>
                  <a:srgbClr val="000000"/>
                </a:solidFill>
                <a:latin typeface="+mj-lt"/>
                <a:ea typeface="+mj-ea"/>
                <a:cs typeface="+mj-cs"/>
                <a:sym typeface="Helvetica Neue"/>
              </a:defRPr>
            </a:pPr>
            <a:r>
              <a:t>Able to accelerate your transformation via co-location of designers from our services arm and provide studio space</a:t>
            </a:r>
          </a:p>
          <a:p>
            <a:pPr marL="610576" marR="457200" indent="-610576" defTabSz="457200">
              <a:spcBef>
                <a:spcPts val="0"/>
              </a:spcBef>
              <a:buSzPct val="75000"/>
              <a:buChar char="•"/>
              <a:defRPr>
                <a:solidFill>
                  <a:srgbClr val="000000"/>
                </a:solidFill>
                <a:latin typeface="+mj-lt"/>
                <a:ea typeface="+mj-ea"/>
                <a:cs typeface="+mj-cs"/>
                <a:sym typeface="Helvetica Neue"/>
              </a:defRPr>
            </a:pPr>
            <a:r>
              <a:t>Able to fold in our other products and services as desired (ex: Watson).</a:t>
            </a:r>
          </a:p>
          <a:p>
            <a:pPr marL="610576" marR="457200" indent="-610576" defTabSz="457200">
              <a:spcBef>
                <a:spcPts val="0"/>
              </a:spcBef>
              <a:buSzPct val="75000"/>
              <a:buChar char="•"/>
              <a:defRPr>
                <a:solidFill>
                  <a:srgbClr val="000000"/>
                </a:solidFill>
                <a:latin typeface="+mj-lt"/>
                <a:ea typeface="+mj-ea"/>
                <a:cs typeface="+mj-cs"/>
                <a:sym typeface="Helvetica Neue"/>
              </a:defRPr>
            </a:pPr>
            <a:r>
              <a:t>Long history of Design excellence</a:t>
            </a:r>
          </a:p>
        </p:txBody>
      </p:sp>
      <p:sp>
        <p:nvSpPr>
          <p:cNvPr id="803" name="Shape 803"/>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804" name="pasted-image.pdf"/>
          <p:cNvPicPr>
            <a:picLocks noChangeAspect="1"/>
          </p:cNvPicPr>
          <p:nvPr/>
        </p:nvPicPr>
        <p:blipFill>
          <a:blip r:embed="rId2">
            <a:extLst/>
          </a:blip>
          <a:stretch>
            <a:fillRect/>
          </a:stretch>
        </p:blipFill>
        <p:spPr>
          <a:xfrm>
            <a:off x="22936479" y="12977680"/>
            <a:ext cx="975952" cy="39403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1437188" y="2599841"/>
            <a:ext cx="13893227" cy="34265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2000" b="1">
                <a:latin typeface="+mj-lt"/>
                <a:ea typeface="+mj-ea"/>
                <a:cs typeface="+mj-cs"/>
                <a:sym typeface="Helvetica Neue"/>
              </a:defRPr>
            </a:pPr>
            <a:r>
              <a:rPr dirty="0">
                <a:solidFill>
                  <a:srgbClr val="24485E"/>
                </a:solidFill>
              </a:rPr>
              <a:t>IBM Public Service</a:t>
            </a:r>
          </a:p>
          <a:p>
            <a:pPr>
              <a:lnSpc>
                <a:spcPct val="90000"/>
              </a:lnSpc>
              <a:spcBef>
                <a:spcPts val="0"/>
              </a:spcBef>
              <a:defRPr sz="12000" b="1">
                <a:latin typeface="+mj-lt"/>
                <a:ea typeface="+mj-ea"/>
                <a:cs typeface="+mj-cs"/>
                <a:sym typeface="Helvetica Neue"/>
              </a:defRPr>
            </a:pPr>
            <a:r>
              <a:rPr dirty="0">
                <a:solidFill>
                  <a:srgbClr val="24485E"/>
                </a:solidFill>
              </a:rPr>
              <a:t>Success by design</a:t>
            </a:r>
          </a:p>
        </p:txBody>
      </p:sp>
      <p:pic>
        <p:nvPicPr>
          <p:cNvPr id="302" name="pasted-image.pdf"/>
          <p:cNvPicPr>
            <a:picLocks noChangeAspect="1"/>
          </p:cNvPicPr>
          <p:nvPr/>
        </p:nvPicPr>
        <p:blipFill>
          <a:blip r:embed="rId2">
            <a:extLst/>
          </a:blip>
          <a:stretch>
            <a:fillRect/>
          </a:stretch>
        </p:blipFill>
        <p:spPr>
          <a:xfrm>
            <a:off x="22936479" y="12970185"/>
            <a:ext cx="975952" cy="394032"/>
          </a:xfrm>
          <a:prstGeom prst="rect">
            <a:avLst/>
          </a:prstGeom>
          <a:ln w="12700">
            <a:miter lim="400000"/>
          </a:ln>
        </p:spPr>
      </p:pic>
      <p:sp>
        <p:nvSpPr>
          <p:cNvPr id="303" name="Shape 303"/>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3" name="Picture 2"/>
          <p:cNvPicPr>
            <a:picLocks noChangeAspect="1"/>
          </p:cNvPicPr>
          <p:nvPr/>
        </p:nvPicPr>
        <p:blipFill>
          <a:blip r:embed="rId3"/>
          <a:stretch>
            <a:fillRect/>
          </a:stretch>
        </p:blipFill>
        <p:spPr>
          <a:xfrm>
            <a:off x="1052" y="5054600"/>
            <a:ext cx="24543480" cy="7253224"/>
          </a:xfrm>
          <a:prstGeom prst="rect">
            <a:avLst/>
          </a:prstGeom>
        </p:spPr>
      </p:pic>
      <p:pic>
        <p:nvPicPr>
          <p:cNvPr id="7" name="pasted-image.pdf"/>
          <p:cNvPicPr>
            <a:picLocks noChangeAspect="1"/>
          </p:cNvPicPr>
          <p:nvPr/>
        </p:nvPicPr>
        <p:blipFill>
          <a:blip r:embed="rId4">
            <a:extLst/>
          </a:blip>
          <a:stretch>
            <a:fillRect/>
          </a:stretch>
        </p:blipFill>
        <p:spPr>
          <a:xfrm>
            <a:off x="22936479" y="12977680"/>
            <a:ext cx="975952" cy="394032"/>
          </a:xfrm>
          <a:prstGeom prst="rect">
            <a:avLst/>
          </a:prstGeom>
          <a:ln w="12700">
            <a:miter lim="400000"/>
          </a:ln>
        </p:spPr>
      </p:pic>
      <p:sp>
        <p:nvSpPr>
          <p:cNvPr id="8" name="Shape 313"/>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spTree>
    <p:extLst>
      <p:ext uri="{BB962C8B-B14F-4D97-AF65-F5344CB8AC3E}">
        <p14:creationId xmlns:p14="http://schemas.microsoft.com/office/powerpoint/2010/main" val="106592310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7" y="-36749"/>
            <a:ext cx="24491989" cy="13789498"/>
          </a:xfrm>
          <a:prstGeom prst="rect">
            <a:avLst/>
          </a:prstGeom>
        </p:spPr>
      </p:pic>
      <p:sp>
        <p:nvSpPr>
          <p:cNvPr id="301" name="Shape 301"/>
          <p:cNvSpPr/>
          <p:nvPr/>
        </p:nvSpPr>
        <p:spPr>
          <a:xfrm>
            <a:off x="1562100" y="3716313"/>
            <a:ext cx="14194537" cy="358479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2000" b="1">
                <a:latin typeface="+mj-lt"/>
                <a:ea typeface="+mj-ea"/>
                <a:cs typeface="+mj-cs"/>
                <a:sym typeface="Helvetica Neue"/>
              </a:defRPr>
            </a:pPr>
            <a:r>
              <a:rPr dirty="0"/>
              <a:t>IBM Public Service</a:t>
            </a:r>
          </a:p>
          <a:p>
            <a:pPr>
              <a:lnSpc>
                <a:spcPct val="90000"/>
              </a:lnSpc>
              <a:spcBef>
                <a:spcPts val="0"/>
              </a:spcBef>
              <a:defRPr sz="12000" b="1">
                <a:latin typeface="+mj-lt"/>
                <a:ea typeface="+mj-ea"/>
                <a:cs typeface="+mj-cs"/>
                <a:sym typeface="Helvetica Neue"/>
              </a:defRPr>
            </a:pPr>
            <a:r>
              <a:rPr dirty="0"/>
              <a:t>Success by design</a:t>
            </a:r>
          </a:p>
        </p:txBody>
      </p:sp>
      <p:pic>
        <p:nvPicPr>
          <p:cNvPr id="302" name="pasted-image.pdf"/>
          <p:cNvPicPr>
            <a:picLocks noChangeAspect="1"/>
          </p:cNvPicPr>
          <p:nvPr/>
        </p:nvPicPr>
        <p:blipFill>
          <a:blip r:embed="rId3">
            <a:extLst/>
          </a:blip>
          <a:stretch>
            <a:fillRect/>
          </a:stretch>
        </p:blipFill>
        <p:spPr>
          <a:xfrm>
            <a:off x="22936479" y="12970185"/>
            <a:ext cx="975952" cy="394032"/>
          </a:xfrm>
          <a:prstGeom prst="rect">
            <a:avLst/>
          </a:prstGeom>
          <a:ln w="12700">
            <a:miter lim="400000"/>
          </a:ln>
        </p:spPr>
      </p:pic>
      <p:sp>
        <p:nvSpPr>
          <p:cNvPr id="303" name="Shape 303"/>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9" name="Rectangle 8"/>
          <p:cNvSpPr/>
          <p:nvPr/>
        </p:nvSpPr>
        <p:spPr>
          <a:xfrm>
            <a:off x="1562100" y="7161494"/>
            <a:ext cx="6157352" cy="279229"/>
          </a:xfrm>
          <a:prstGeom prst="rect">
            <a:avLst/>
          </a:prstGeom>
          <a:solidFill>
            <a:srgbClr val="C4E43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12022788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6"/>
            <a:ext cx="24389642" cy="13731875"/>
          </a:xfrm>
          <a:prstGeom prst="rect">
            <a:avLst/>
          </a:prstGeom>
        </p:spPr>
      </p:pic>
      <p:sp>
        <p:nvSpPr>
          <p:cNvPr id="301" name="Shape 301"/>
          <p:cNvSpPr/>
          <p:nvPr/>
        </p:nvSpPr>
        <p:spPr>
          <a:xfrm>
            <a:off x="1562100" y="3734915"/>
            <a:ext cx="13893227" cy="34265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2000" b="1">
                <a:latin typeface="+mj-lt"/>
                <a:ea typeface="+mj-ea"/>
                <a:cs typeface="+mj-cs"/>
                <a:sym typeface="Helvetica Neue"/>
              </a:defRPr>
            </a:pPr>
            <a:r>
              <a:rPr dirty="0">
                <a:solidFill>
                  <a:srgbClr val="24485E"/>
                </a:solidFill>
              </a:rPr>
              <a:t>IBM Public Service</a:t>
            </a:r>
          </a:p>
          <a:p>
            <a:pPr>
              <a:lnSpc>
                <a:spcPct val="90000"/>
              </a:lnSpc>
              <a:spcBef>
                <a:spcPts val="0"/>
              </a:spcBef>
              <a:defRPr sz="12000" b="1">
                <a:latin typeface="+mj-lt"/>
                <a:ea typeface="+mj-ea"/>
                <a:cs typeface="+mj-cs"/>
                <a:sym typeface="Helvetica Neue"/>
              </a:defRPr>
            </a:pPr>
            <a:r>
              <a:rPr dirty="0">
                <a:solidFill>
                  <a:srgbClr val="24485E"/>
                </a:solidFill>
              </a:rPr>
              <a:t>Success by design</a:t>
            </a:r>
          </a:p>
        </p:txBody>
      </p:sp>
      <p:pic>
        <p:nvPicPr>
          <p:cNvPr id="302" name="pasted-image.pdf"/>
          <p:cNvPicPr>
            <a:picLocks noChangeAspect="1"/>
          </p:cNvPicPr>
          <p:nvPr/>
        </p:nvPicPr>
        <p:blipFill>
          <a:blip r:embed="rId3">
            <a:extLst/>
          </a:blip>
          <a:stretch>
            <a:fillRect/>
          </a:stretch>
        </p:blipFill>
        <p:spPr>
          <a:xfrm>
            <a:off x="22936479" y="12970185"/>
            <a:ext cx="975952" cy="394032"/>
          </a:xfrm>
          <a:prstGeom prst="rect">
            <a:avLst/>
          </a:prstGeom>
          <a:ln w="12700">
            <a:miter lim="400000"/>
          </a:ln>
        </p:spPr>
      </p:pic>
      <p:sp>
        <p:nvSpPr>
          <p:cNvPr id="303" name="Shape 303"/>
          <p:cNvSpPr/>
          <p:nvPr/>
        </p:nvSpPr>
        <p:spPr>
          <a:xfrm>
            <a:off x="609188" y="13136596"/>
            <a:ext cx="3927730"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latin typeface="Helvetica Neue for IBM Medium"/>
                <a:ea typeface="Helvetica Neue for IBM Medium"/>
                <a:cs typeface="Helvetica Neue for IBM Medium"/>
                <a:sym typeface="Helvetica Neue for IBM Medium"/>
              </a:defRPr>
            </a:lvl1pPr>
          </a:lstStyle>
          <a:p>
            <a:r>
              <a:t>IBM Public Service |  © 2016 IBM Corporation</a:t>
            </a:r>
          </a:p>
        </p:txBody>
      </p:sp>
      <p:pic>
        <p:nvPicPr>
          <p:cNvPr id="7" name="pasted-image.pdf"/>
          <p:cNvPicPr>
            <a:picLocks noChangeAspect="1"/>
          </p:cNvPicPr>
          <p:nvPr/>
        </p:nvPicPr>
        <p:blipFill>
          <a:blip r:embed="rId4">
            <a:extLst/>
          </a:blip>
          <a:stretch>
            <a:fillRect/>
          </a:stretch>
        </p:blipFill>
        <p:spPr>
          <a:xfrm>
            <a:off x="22936479" y="12977680"/>
            <a:ext cx="975952" cy="394032"/>
          </a:xfrm>
          <a:prstGeom prst="rect">
            <a:avLst/>
          </a:prstGeom>
          <a:ln w="12700">
            <a:miter lim="400000"/>
          </a:ln>
        </p:spPr>
      </p:pic>
      <p:sp>
        <p:nvSpPr>
          <p:cNvPr id="8" name="Shape 313"/>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9" name="Rectangle 8"/>
          <p:cNvSpPr/>
          <p:nvPr/>
        </p:nvSpPr>
        <p:spPr>
          <a:xfrm>
            <a:off x="1562100" y="7161494"/>
            <a:ext cx="6157352" cy="279229"/>
          </a:xfrm>
          <a:prstGeom prst="rect">
            <a:avLst/>
          </a:prstGeom>
          <a:solidFill>
            <a:srgbClr val="C4E43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56383999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9" name="Rectangle 8"/>
          <p:cNvSpPr/>
          <p:nvPr/>
        </p:nvSpPr>
        <p:spPr>
          <a:xfrm>
            <a:off x="0" y="11944792"/>
            <a:ext cx="24383848" cy="1771208"/>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12" name="pasted-image.pdf"/>
          <p:cNvPicPr>
            <a:picLocks noChangeAspect="1"/>
          </p:cNvPicPr>
          <p:nvPr/>
        </p:nvPicPr>
        <p:blipFill>
          <a:blip r:embed="rId3">
            <a:extLst/>
          </a:blip>
          <a:stretch>
            <a:fillRect/>
          </a:stretch>
        </p:blipFill>
        <p:spPr>
          <a:xfrm>
            <a:off x="22936479" y="12977680"/>
            <a:ext cx="975952" cy="394032"/>
          </a:xfrm>
          <a:prstGeom prst="rect">
            <a:avLst/>
          </a:prstGeom>
          <a:ln w="12700">
            <a:miter lim="400000"/>
          </a:ln>
        </p:spPr>
      </p:pic>
      <p:sp>
        <p:nvSpPr>
          <p:cNvPr id="313" name="Shape 313"/>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315" name="Shape 315"/>
          <p:cNvSpPr/>
          <p:nvPr/>
        </p:nvSpPr>
        <p:spPr>
          <a:xfrm>
            <a:off x="1412804" y="3855928"/>
            <a:ext cx="13690093" cy="358479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2000" b="1">
                <a:latin typeface="+mj-lt"/>
                <a:ea typeface="+mj-ea"/>
                <a:cs typeface="+mj-cs"/>
                <a:sym typeface="Helvetica Neue"/>
              </a:defRPr>
            </a:pPr>
            <a:r>
              <a:rPr dirty="0"/>
              <a:t>Client + IBM</a:t>
            </a:r>
          </a:p>
          <a:p>
            <a:pPr>
              <a:lnSpc>
                <a:spcPct val="90000"/>
              </a:lnSpc>
              <a:spcBef>
                <a:spcPts val="0"/>
              </a:spcBef>
              <a:defRPr sz="12000" b="1">
                <a:latin typeface="+mj-lt"/>
                <a:ea typeface="+mj-ea"/>
                <a:cs typeface="+mj-cs"/>
                <a:sym typeface="Helvetica Neue"/>
              </a:defRPr>
            </a:pPr>
            <a:r>
              <a:rPr dirty="0"/>
              <a:t>Success by design</a:t>
            </a:r>
          </a:p>
        </p:txBody>
      </p:sp>
      <p:sp>
        <p:nvSpPr>
          <p:cNvPr id="8" name="Rectangle 7"/>
          <p:cNvSpPr/>
          <p:nvPr/>
        </p:nvSpPr>
        <p:spPr>
          <a:xfrm>
            <a:off x="1562100" y="7161494"/>
            <a:ext cx="6157352" cy="279229"/>
          </a:xfrm>
          <a:prstGeom prst="rect">
            <a:avLst/>
          </a:prstGeom>
          <a:solidFill>
            <a:srgbClr val="D1472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BM-textures020.jpg"/>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Effect>
                      <a14:saturation sat="0"/>
                    </a14:imgEffect>
                  </a14:imgLayer>
                </a14:imgProps>
              </a:ext>
            </a:extLst>
          </a:blip>
          <a:srcRect t="-9279" b="-9279"/>
          <a:stretch/>
        </p:blipFill>
        <p:spPr>
          <a:xfrm>
            <a:off x="-8285" y="-1286803"/>
            <a:ext cx="24392133" cy="16261421"/>
          </a:xfrm>
          <a:prstGeom prst="rect">
            <a:avLst/>
          </a:prstGeom>
          <a:ln w="12700">
            <a:miter lim="400000"/>
          </a:ln>
        </p:spPr>
      </p:pic>
      <p:sp>
        <p:nvSpPr>
          <p:cNvPr id="9" name="Rectangle 8"/>
          <p:cNvSpPr/>
          <p:nvPr/>
        </p:nvSpPr>
        <p:spPr>
          <a:xfrm>
            <a:off x="0" y="11944792"/>
            <a:ext cx="24383848" cy="1771208"/>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12" name="pasted-image.pdf"/>
          <p:cNvPicPr>
            <a:picLocks noChangeAspect="1"/>
          </p:cNvPicPr>
          <p:nvPr/>
        </p:nvPicPr>
        <p:blipFill>
          <a:blip r:embed="rId4">
            <a:extLst/>
          </a:blip>
          <a:stretch>
            <a:fillRect/>
          </a:stretch>
        </p:blipFill>
        <p:spPr>
          <a:xfrm>
            <a:off x="22936479" y="12977680"/>
            <a:ext cx="975952" cy="394032"/>
          </a:xfrm>
          <a:prstGeom prst="rect">
            <a:avLst/>
          </a:prstGeom>
          <a:ln w="12700">
            <a:miter lim="400000"/>
          </a:ln>
        </p:spPr>
      </p:pic>
      <p:sp>
        <p:nvSpPr>
          <p:cNvPr id="313" name="Shape 313"/>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315" name="Shape 315"/>
          <p:cNvSpPr/>
          <p:nvPr/>
        </p:nvSpPr>
        <p:spPr>
          <a:xfrm>
            <a:off x="1412804" y="3855928"/>
            <a:ext cx="13690093" cy="358479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2000" b="1">
                <a:latin typeface="+mj-lt"/>
                <a:ea typeface="+mj-ea"/>
                <a:cs typeface="+mj-cs"/>
                <a:sym typeface="Helvetica Neue"/>
              </a:defRPr>
            </a:pPr>
            <a:r>
              <a:rPr dirty="0"/>
              <a:t>Client + IBM</a:t>
            </a:r>
          </a:p>
          <a:p>
            <a:pPr>
              <a:lnSpc>
                <a:spcPct val="90000"/>
              </a:lnSpc>
              <a:spcBef>
                <a:spcPts val="0"/>
              </a:spcBef>
              <a:defRPr sz="12000" b="1">
                <a:latin typeface="+mj-lt"/>
                <a:ea typeface="+mj-ea"/>
                <a:cs typeface="+mj-cs"/>
                <a:sym typeface="Helvetica Neue"/>
              </a:defRPr>
            </a:pPr>
            <a:r>
              <a:rPr dirty="0"/>
              <a:t>Success by design</a:t>
            </a:r>
          </a:p>
        </p:txBody>
      </p:sp>
      <p:sp>
        <p:nvSpPr>
          <p:cNvPr id="8" name="Rectangle 7"/>
          <p:cNvSpPr/>
          <p:nvPr/>
        </p:nvSpPr>
        <p:spPr>
          <a:xfrm>
            <a:off x="1562100" y="7161494"/>
            <a:ext cx="6157352" cy="279229"/>
          </a:xfrm>
          <a:prstGeom prst="rect">
            <a:avLst/>
          </a:prstGeom>
          <a:solidFill>
            <a:srgbClr val="D1472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7313678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9" name="Rectangle 8"/>
          <p:cNvSpPr/>
          <p:nvPr/>
        </p:nvSpPr>
        <p:spPr>
          <a:xfrm>
            <a:off x="0" y="11944792"/>
            <a:ext cx="24383848" cy="1771208"/>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12" name="pasted-image.pdf"/>
          <p:cNvPicPr>
            <a:picLocks noChangeAspect="1"/>
          </p:cNvPicPr>
          <p:nvPr/>
        </p:nvPicPr>
        <p:blipFill>
          <a:blip r:embed="rId3">
            <a:extLst/>
          </a:blip>
          <a:stretch>
            <a:fillRect/>
          </a:stretch>
        </p:blipFill>
        <p:spPr>
          <a:xfrm>
            <a:off x="22936479" y="12977680"/>
            <a:ext cx="975952" cy="394032"/>
          </a:xfrm>
          <a:prstGeom prst="rect">
            <a:avLst/>
          </a:prstGeom>
          <a:ln w="12700">
            <a:miter lim="400000"/>
          </a:ln>
        </p:spPr>
      </p:pic>
      <p:sp>
        <p:nvSpPr>
          <p:cNvPr id="313" name="Shape 313"/>
          <p:cNvSpPr/>
          <p:nvPr/>
        </p:nvSpPr>
        <p:spPr>
          <a:xfrm>
            <a:off x="609188" y="13136596"/>
            <a:ext cx="3971164" cy="29210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spcBef>
                <a:spcPts val="5900"/>
              </a:spcBef>
              <a:defRPr sz="1500">
                <a:solidFill>
                  <a:srgbClr val="53585F"/>
                </a:solidFill>
                <a:latin typeface="Helvetica Neue for IBM Medium"/>
                <a:ea typeface="Helvetica Neue for IBM Medium"/>
                <a:cs typeface="Helvetica Neue for IBM Medium"/>
                <a:sym typeface="Helvetica Neue for IBM Medium"/>
              </a:defRPr>
            </a:lvl1pPr>
          </a:lstStyle>
          <a:p>
            <a:r>
              <a:t>IBM Public Service  |  © 2016 IBM Corporation</a:t>
            </a:r>
          </a:p>
        </p:txBody>
      </p:sp>
      <p:sp>
        <p:nvSpPr>
          <p:cNvPr id="315" name="Shape 315"/>
          <p:cNvSpPr/>
          <p:nvPr/>
        </p:nvSpPr>
        <p:spPr>
          <a:xfrm>
            <a:off x="1412804" y="3855928"/>
            <a:ext cx="13690093" cy="358479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nSpc>
                <a:spcPct val="90000"/>
              </a:lnSpc>
              <a:spcBef>
                <a:spcPts val="0"/>
              </a:spcBef>
              <a:defRPr sz="12000" b="1">
                <a:latin typeface="+mj-lt"/>
                <a:ea typeface="+mj-ea"/>
                <a:cs typeface="+mj-cs"/>
                <a:sym typeface="Helvetica Neue"/>
              </a:defRPr>
            </a:pPr>
            <a:r>
              <a:t>Client + IBM</a:t>
            </a:r>
          </a:p>
          <a:p>
            <a:pPr>
              <a:lnSpc>
                <a:spcPct val="90000"/>
              </a:lnSpc>
              <a:spcBef>
                <a:spcPts val="0"/>
              </a:spcBef>
              <a:defRPr sz="12000" b="1">
                <a:latin typeface="+mj-lt"/>
                <a:ea typeface="+mj-ea"/>
                <a:cs typeface="+mj-cs"/>
                <a:sym typeface="Helvetica Neue"/>
              </a:defRPr>
            </a:pPr>
            <a:r>
              <a:rPr dirty="0"/>
              <a:t>Success by design</a:t>
            </a:r>
          </a:p>
        </p:txBody>
      </p:sp>
      <p:sp>
        <p:nvSpPr>
          <p:cNvPr id="10" name="Rectangle 9"/>
          <p:cNvSpPr/>
          <p:nvPr/>
        </p:nvSpPr>
        <p:spPr>
          <a:xfrm>
            <a:off x="1562100" y="7161494"/>
            <a:ext cx="6157352" cy="279229"/>
          </a:xfrm>
          <a:prstGeom prst="rect">
            <a:avLst/>
          </a:prstGeom>
          <a:solidFill>
            <a:srgbClr val="7D24C9"/>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879515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4000"/>
          </a:spcBef>
          <a:spcAft>
            <a:spcPts val="0"/>
          </a:spcAft>
          <a:buClrTx/>
          <a:buSzTx/>
          <a:buFontTx/>
          <a:buNone/>
          <a:tabLst/>
          <a:defRPr kumimoji="0" sz="5000" b="0" i="0" u="none" strike="noStrike" cap="none" spc="0" normalizeH="0" baseline="0">
            <a:ln>
              <a:noFill/>
            </a:ln>
            <a:solidFill>
              <a:srgbClr val="FFFFFF"/>
            </a:solidFill>
            <a:effectLst/>
            <a:uFillTx/>
            <a:latin typeface="Helvetica Neue for IBM Light"/>
            <a:ea typeface="Helvetica Neue for IBM Light"/>
            <a:cs typeface="Helvetica Neue for IBM Light"/>
            <a:sym typeface="Helvetica Neue for IBM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2941</TotalTime>
  <Words>2224</Words>
  <Application>Microsoft Office PowerPoint</Application>
  <PresentationFormat>Custom</PresentationFormat>
  <Paragraphs>334</Paragraphs>
  <Slides>35</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35</vt:i4>
      </vt:variant>
    </vt:vector>
  </HeadingPairs>
  <TitlesOfParts>
    <vt:vector size="53" baseType="lpstr">
      <vt:lpstr>Arial</vt:lpstr>
      <vt:lpstr>Gill Sans</vt:lpstr>
      <vt:lpstr>Helvetica</vt:lpstr>
      <vt:lpstr>Helvetica Light</vt:lpstr>
      <vt:lpstr>Helvetica Neue</vt:lpstr>
      <vt:lpstr>Helvetica Neue for IBM</vt:lpstr>
      <vt:lpstr>Helvetica Neue for IBM Light</vt:lpstr>
      <vt:lpstr>Helvetica Neue for IBM Medium</vt:lpstr>
      <vt:lpstr>Helvetica Neue Light</vt:lpstr>
      <vt:lpstr>Helvetica Neue Medium</vt:lpstr>
      <vt:lpstr>HelvNeue Bold for IBM</vt:lpstr>
      <vt:lpstr>HelvNeue Light for IBM</vt:lpstr>
      <vt:lpstr>HelvNeue Light Italic for IBM</vt:lpstr>
      <vt:lpstr>HelvNeue Medium Italic for IBM</vt:lpstr>
      <vt:lpstr>Lubalin Book for IBM</vt:lpstr>
      <vt:lpstr>Lubalin Demi for IBM</vt:lpstr>
      <vt:lpstr>Lucida Grande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Leadership Names  First Last Name Title  First Last Name Title  First Last Name Title </vt:lpstr>
      <vt:lpstr>Leadership Names  First Last Name Title  First Last Name Title  First Last Name Title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browna</dc:creator>
  <cp:lastModifiedBy>ADMINIBM</cp:lastModifiedBy>
  <cp:revision>19</cp:revision>
  <cp:lastPrinted>2016-11-09T15:34:20Z</cp:lastPrinted>
  <dcterms:modified xsi:type="dcterms:W3CDTF">2016-12-07T15:35:47Z</dcterms:modified>
</cp:coreProperties>
</file>